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B7061485-73B9-9641-A649-4F958D1D305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96F29BC4-085E-F74E-8106-D585EED99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820" y="359898"/>
            <a:ext cx="8178179" cy="2269709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Capítulo</a:t>
            </a: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 3A</a:t>
            </a:r>
            <a:b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</a:br>
            <a:r>
              <a:rPr lang="en-US" b="1" dirty="0" smtClean="0">
                <a:solidFill>
                  <a:srgbClr val="660066"/>
                </a:solidFill>
                <a:latin typeface="Chalkduster"/>
                <a:cs typeface="Chalkduster"/>
              </a:rPr>
              <a:t>La Comida (Food)</a:t>
            </a: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/>
            </a:r>
            <a:b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</a:b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¿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Desayuno</a:t>
            </a: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o</a:t>
            </a: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almuerzo</a:t>
            </a:r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?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820" y="3774471"/>
            <a:ext cx="8178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500" dirty="0" smtClean="0"/>
              <a:t> Talk about foods and beverages for breakfast and lunch.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Talk about likes and dislikes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Express how often something is done.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Understand cultural perspectives on meals.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101465">
            <a:off x="997334" y="1867567"/>
            <a:ext cx="311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almuerzo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1403636">
            <a:off x="5238543" y="1284297"/>
            <a:ext cx="2972838" cy="375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desayuno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113092">
            <a:off x="3492362" y="5469084"/>
            <a:ext cx="3550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comida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37356" y="3391120"/>
            <a:ext cx="229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beber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02470"/>
            <a:ext cx="324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7369" y="389618"/>
            <a:ext cx="275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compartir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71808" y="149631"/>
            <a:ext cx="1762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té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741664">
            <a:off x="1327675" y="3391120"/>
            <a:ext cx="373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refresco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989027">
            <a:off x="2352294" y="389618"/>
            <a:ext cx="252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limonada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0399570">
            <a:off x="3465470" y="2121254"/>
            <a:ext cx="36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leche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1768" y="4216507"/>
            <a:ext cx="216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jugo</a:t>
            </a:r>
            <a:r>
              <a:rPr lang="en-US" dirty="0" smtClean="0"/>
              <a:t> de </a:t>
            </a:r>
            <a:r>
              <a:rPr lang="en-US" dirty="0" err="1" smtClean="0"/>
              <a:t>manzana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705120">
            <a:off x="6691000" y="4929247"/>
            <a:ext cx="183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jugo</a:t>
            </a:r>
            <a:r>
              <a:rPr lang="en-US" dirty="0" smtClean="0"/>
              <a:t> de </a:t>
            </a:r>
            <a:r>
              <a:rPr lang="en-US" dirty="0" err="1" smtClean="0"/>
              <a:t>naranja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21098356">
            <a:off x="793719" y="6161738"/>
            <a:ext cx="241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el</a:t>
            </a:r>
            <a:r>
              <a:rPr lang="en-US" smtClean="0"/>
              <a:t> </a:t>
            </a:r>
            <a:r>
              <a:rPr lang="en-US" dirty="0" err="1" smtClean="0"/>
              <a:t>agua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674575">
            <a:off x="2523150" y="1498236"/>
            <a:ext cx="208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café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326979">
            <a:off x="5916812" y="2552141"/>
            <a:ext cx="2246865" cy="38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sopa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1068345">
            <a:off x="7331074" y="2552141"/>
            <a:ext cx="1500850" cy="38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43637" y="5516334"/>
            <a:ext cx="240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sándwich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1258680">
            <a:off x="2339536" y="6190599"/>
            <a:ext cx="34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queso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1869" y="5102470"/>
            <a:ext cx="158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jamón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41768" y="6022796"/>
            <a:ext cx="37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perrito</a:t>
            </a:r>
            <a:r>
              <a:rPr lang="en-US" dirty="0" smtClean="0"/>
              <a:t> </a:t>
            </a:r>
            <a:r>
              <a:rPr lang="en-US" dirty="0" err="1" smtClean="0"/>
              <a:t>caliente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20895196">
            <a:off x="4088453" y="239987"/>
            <a:ext cx="239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935065"/>
            <a:ext cx="189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manzana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663404">
            <a:off x="7023776" y="1113688"/>
            <a:ext cx="212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hamburguesa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849263">
            <a:off x="4141768" y="3304397"/>
            <a:ext cx="239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galleta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0538" y="6022796"/>
            <a:ext cx="154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fresas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6469" y="1113688"/>
            <a:ext cx="265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ensalada</a:t>
            </a:r>
            <a:r>
              <a:rPr lang="en-US" dirty="0" smtClean="0"/>
              <a:t> de </a:t>
            </a:r>
            <a:r>
              <a:rPr lang="en-US" dirty="0" err="1" smtClean="0"/>
              <a:t>fresas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000223">
            <a:off x="2035615" y="2911286"/>
            <a:ext cx="230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yogur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336748" y="1644275"/>
            <a:ext cx="318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tocino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21085082">
            <a:off x="2063669" y="4216506"/>
            <a:ext cx="254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salchicha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574961">
            <a:off x="7518029" y="3418689"/>
            <a:ext cx="156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plátano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49867" y="1682902"/>
            <a:ext cx="259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pan tostado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053047" y="2552141"/>
            <a:ext cx="149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6469" y="4216507"/>
            <a:ext cx="138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huevos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08038" y="4216507"/>
            <a:ext cx="202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comprender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797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El 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desayuno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9763"/>
            <a:ext cx="9144000" cy="6178237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500" dirty="0" smtClean="0"/>
              <a:t>en el </a:t>
            </a:r>
            <a:r>
              <a:rPr lang="en-US" sz="3500" dirty="0" err="1" smtClean="0"/>
              <a:t>desayuno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el cereal</a:t>
            </a:r>
          </a:p>
          <a:p>
            <a:pPr>
              <a:buNone/>
            </a:pPr>
            <a:r>
              <a:rPr lang="en-US" sz="3500" dirty="0" smtClean="0"/>
              <a:t>el </a:t>
            </a:r>
            <a:r>
              <a:rPr lang="en-US" sz="3500" dirty="0" err="1" smtClean="0"/>
              <a:t>desayuno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los </a:t>
            </a:r>
            <a:r>
              <a:rPr lang="en-US" sz="3500" dirty="0" err="1" smtClean="0"/>
              <a:t>huevos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el pan</a:t>
            </a:r>
          </a:p>
          <a:p>
            <a:pPr>
              <a:buNone/>
            </a:pPr>
            <a:r>
              <a:rPr lang="en-US" sz="3500" dirty="0" smtClean="0"/>
              <a:t>el pan tostado</a:t>
            </a:r>
          </a:p>
          <a:p>
            <a:pPr>
              <a:buNone/>
            </a:pPr>
            <a:r>
              <a:rPr lang="en-US" sz="3500" dirty="0" smtClean="0"/>
              <a:t>el </a:t>
            </a:r>
            <a:r>
              <a:rPr lang="en-US" sz="3500" dirty="0" err="1" smtClean="0"/>
              <a:t>plátano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la </a:t>
            </a:r>
            <a:r>
              <a:rPr lang="en-US" sz="3500" dirty="0" err="1" smtClean="0"/>
              <a:t>salchicha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el </a:t>
            </a:r>
            <a:r>
              <a:rPr lang="en-US" sz="3500" dirty="0" err="1" smtClean="0"/>
              <a:t>tocino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el </a:t>
            </a:r>
            <a:r>
              <a:rPr lang="en-US" sz="3500" dirty="0" err="1" smtClean="0"/>
              <a:t>yogur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for breakfast</a:t>
            </a:r>
          </a:p>
          <a:p>
            <a:pPr>
              <a:buNone/>
            </a:pPr>
            <a:r>
              <a:rPr lang="en-US" sz="3500" dirty="0" smtClean="0"/>
              <a:t>cereal</a:t>
            </a:r>
          </a:p>
          <a:p>
            <a:pPr>
              <a:buNone/>
            </a:pPr>
            <a:r>
              <a:rPr lang="en-US" sz="3500" dirty="0" smtClean="0"/>
              <a:t>breakfast</a:t>
            </a:r>
          </a:p>
          <a:p>
            <a:pPr>
              <a:buNone/>
            </a:pPr>
            <a:r>
              <a:rPr lang="en-US" sz="3500" dirty="0" smtClean="0"/>
              <a:t>eggs</a:t>
            </a:r>
          </a:p>
          <a:p>
            <a:pPr>
              <a:buNone/>
            </a:pPr>
            <a:r>
              <a:rPr lang="en-US" sz="3500" dirty="0" smtClean="0"/>
              <a:t>bread</a:t>
            </a:r>
          </a:p>
          <a:p>
            <a:pPr>
              <a:buNone/>
            </a:pPr>
            <a:r>
              <a:rPr lang="en-US" sz="3500" dirty="0" smtClean="0"/>
              <a:t>toast</a:t>
            </a:r>
          </a:p>
          <a:p>
            <a:pPr>
              <a:buNone/>
            </a:pPr>
            <a:r>
              <a:rPr lang="en-US" sz="3500" dirty="0" smtClean="0"/>
              <a:t>banana</a:t>
            </a:r>
          </a:p>
          <a:p>
            <a:pPr>
              <a:buNone/>
            </a:pPr>
            <a:r>
              <a:rPr lang="en-US" sz="3500" dirty="0" smtClean="0"/>
              <a:t>sausage</a:t>
            </a:r>
          </a:p>
          <a:p>
            <a:pPr>
              <a:buNone/>
            </a:pPr>
            <a:r>
              <a:rPr lang="en-US" sz="3500" dirty="0" smtClean="0"/>
              <a:t>bacon</a:t>
            </a:r>
          </a:p>
          <a:p>
            <a:pPr>
              <a:buNone/>
            </a:pPr>
            <a:r>
              <a:rPr lang="en-US" sz="3500" dirty="0" smtClean="0"/>
              <a:t>yogurt</a:t>
            </a:r>
            <a:endParaRPr lang="en-US" sz="3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0" y="2323429"/>
            <a:ext cx="3175000" cy="256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34" y="0"/>
            <a:ext cx="7860554" cy="6797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El 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almuerzo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9763"/>
            <a:ext cx="8933688" cy="6178237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sz="2300" dirty="0" smtClean="0"/>
              <a:t>en</a:t>
            </a:r>
            <a:r>
              <a:rPr lang="en-US" sz="2600" dirty="0" smtClean="0"/>
              <a:t> el </a:t>
            </a:r>
            <a:r>
              <a:rPr lang="en-US" sz="2600" dirty="0" err="1" smtClean="0"/>
              <a:t>almuerzo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ensalada</a:t>
            </a:r>
            <a:r>
              <a:rPr lang="en-US" sz="2600" dirty="0" smtClean="0"/>
              <a:t> de </a:t>
            </a:r>
            <a:r>
              <a:rPr lang="en-US" sz="2600" dirty="0" err="1" smtClean="0"/>
              <a:t>frutas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ensalada</a:t>
            </a: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sz="2600" dirty="0" err="1" smtClean="0"/>
              <a:t>las</a:t>
            </a:r>
            <a:r>
              <a:rPr lang="en-US" sz="2600" dirty="0" smtClean="0"/>
              <a:t> </a:t>
            </a:r>
            <a:r>
              <a:rPr lang="en-US" sz="2600" dirty="0" err="1" smtClean="0"/>
              <a:t>fresas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galleta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hamburguesa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jamón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manzana</a:t>
            </a:r>
            <a:endParaRPr lang="en-US" sz="2600" dirty="0" smtClean="0"/>
          </a:p>
          <a:p>
            <a:pPr>
              <a:buNone/>
            </a:pPr>
            <a:r>
              <a:rPr lang="en-US" sz="2600" dirty="0" err="1" smtClean="0"/>
              <a:t>las</a:t>
            </a:r>
            <a:r>
              <a:rPr lang="en-US" sz="2600" dirty="0" smtClean="0"/>
              <a:t> papas </a:t>
            </a:r>
            <a:r>
              <a:rPr lang="en-US" sz="2600" dirty="0" err="1" smtClean="0"/>
              <a:t>fritas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perrito</a:t>
            </a:r>
            <a:r>
              <a:rPr lang="en-US" sz="2600" dirty="0" smtClean="0"/>
              <a:t> </a:t>
            </a:r>
            <a:r>
              <a:rPr lang="en-US" sz="2600" dirty="0" err="1" smtClean="0"/>
              <a:t>caliente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pizza</a:t>
            </a:r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queso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sándwich</a:t>
            </a:r>
            <a:r>
              <a:rPr lang="en-US" sz="2600" dirty="0" smtClean="0"/>
              <a:t> de </a:t>
            </a:r>
            <a:r>
              <a:rPr lang="en-US" sz="2600" dirty="0" err="1" smtClean="0"/>
              <a:t>jamón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queso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sopa</a:t>
            </a:r>
            <a:r>
              <a:rPr lang="en-US" sz="2600" dirty="0" smtClean="0"/>
              <a:t> de </a:t>
            </a:r>
            <a:r>
              <a:rPr lang="en-US" sz="2600" dirty="0" err="1" smtClean="0"/>
              <a:t>verduras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for lunch</a:t>
            </a:r>
          </a:p>
          <a:p>
            <a:pPr>
              <a:buNone/>
            </a:pPr>
            <a:r>
              <a:rPr lang="en-US" sz="2600" dirty="0" smtClean="0"/>
              <a:t>fruit salad</a:t>
            </a:r>
          </a:p>
          <a:p>
            <a:pPr>
              <a:buNone/>
            </a:pPr>
            <a:r>
              <a:rPr lang="en-US" sz="2600" dirty="0" smtClean="0"/>
              <a:t>salad</a:t>
            </a:r>
          </a:p>
          <a:p>
            <a:pPr>
              <a:buNone/>
            </a:pPr>
            <a:r>
              <a:rPr lang="en-US" sz="2600" dirty="0" smtClean="0"/>
              <a:t>strawberries</a:t>
            </a:r>
          </a:p>
          <a:p>
            <a:pPr>
              <a:buNone/>
            </a:pPr>
            <a:r>
              <a:rPr lang="en-US" sz="2600" dirty="0" smtClean="0"/>
              <a:t>cookie</a:t>
            </a:r>
          </a:p>
          <a:p>
            <a:pPr>
              <a:buNone/>
            </a:pPr>
            <a:r>
              <a:rPr lang="en-US" sz="2600" dirty="0" smtClean="0"/>
              <a:t>hamburger</a:t>
            </a:r>
          </a:p>
          <a:p>
            <a:pPr>
              <a:buNone/>
            </a:pPr>
            <a:r>
              <a:rPr lang="en-US" sz="2600" dirty="0" smtClean="0"/>
              <a:t>ham</a:t>
            </a:r>
          </a:p>
          <a:p>
            <a:pPr>
              <a:buNone/>
            </a:pPr>
            <a:r>
              <a:rPr lang="en-US" sz="2600" dirty="0" smtClean="0"/>
              <a:t>apple</a:t>
            </a:r>
          </a:p>
          <a:p>
            <a:pPr>
              <a:buNone/>
            </a:pPr>
            <a:r>
              <a:rPr lang="en-US" sz="2600" dirty="0" smtClean="0"/>
              <a:t>French fries</a:t>
            </a:r>
          </a:p>
          <a:p>
            <a:pPr>
              <a:buNone/>
            </a:pPr>
            <a:r>
              <a:rPr lang="en-US" sz="2600" dirty="0" smtClean="0"/>
              <a:t>hot dog</a:t>
            </a:r>
          </a:p>
          <a:p>
            <a:pPr>
              <a:buNone/>
            </a:pPr>
            <a:r>
              <a:rPr lang="en-US" sz="2600" dirty="0" smtClean="0"/>
              <a:t>pizza</a:t>
            </a:r>
          </a:p>
          <a:p>
            <a:pPr>
              <a:buNone/>
            </a:pPr>
            <a:r>
              <a:rPr lang="en-US" sz="2600" dirty="0" smtClean="0"/>
              <a:t>cheese</a:t>
            </a:r>
          </a:p>
          <a:p>
            <a:pPr>
              <a:buNone/>
            </a:pPr>
            <a:r>
              <a:rPr lang="en-US" sz="2600" dirty="0" smtClean="0"/>
              <a:t>ham and cheese sandwich</a:t>
            </a:r>
          </a:p>
          <a:p>
            <a:pPr>
              <a:buNone/>
            </a:pPr>
            <a:r>
              <a:rPr lang="en-US" sz="2600" dirty="0" smtClean="0"/>
              <a:t>vegetable soup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263" y="2445267"/>
            <a:ext cx="2509425" cy="2264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020" y="0"/>
            <a:ext cx="7842668" cy="8765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Las </a:t>
            </a:r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bebidas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536"/>
            <a:ext cx="8933688" cy="598146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agua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café</a:t>
            </a:r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jugo</a:t>
            </a:r>
            <a:r>
              <a:rPr lang="en-US" sz="3800" dirty="0" smtClean="0"/>
              <a:t> de </a:t>
            </a:r>
            <a:r>
              <a:rPr lang="en-US" sz="3800" dirty="0" err="1" smtClean="0"/>
              <a:t>manzana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jugo</a:t>
            </a:r>
            <a:r>
              <a:rPr lang="en-US" sz="3800" dirty="0" smtClean="0"/>
              <a:t> de </a:t>
            </a:r>
            <a:r>
              <a:rPr lang="en-US" sz="3800" dirty="0" err="1" smtClean="0"/>
              <a:t>naranja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la </a:t>
            </a:r>
            <a:r>
              <a:rPr lang="en-US" sz="3800" dirty="0" err="1" smtClean="0"/>
              <a:t>leche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la </a:t>
            </a:r>
            <a:r>
              <a:rPr lang="en-US" sz="3800" dirty="0" err="1" smtClean="0"/>
              <a:t>limonada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refresco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té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 </a:t>
            </a:r>
            <a:r>
              <a:rPr lang="en-US" sz="3800" dirty="0" err="1" smtClean="0"/>
              <a:t>té</a:t>
            </a:r>
            <a:r>
              <a:rPr lang="en-US" sz="3800" dirty="0" smtClean="0"/>
              <a:t> </a:t>
            </a:r>
            <a:r>
              <a:rPr lang="en-US" sz="3800" dirty="0" err="1" smtClean="0"/>
              <a:t>helado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water</a:t>
            </a:r>
          </a:p>
          <a:p>
            <a:pPr>
              <a:buNone/>
            </a:pPr>
            <a:r>
              <a:rPr lang="en-US" sz="3800" dirty="0" smtClean="0"/>
              <a:t>coffee</a:t>
            </a:r>
          </a:p>
          <a:p>
            <a:pPr>
              <a:buNone/>
            </a:pPr>
            <a:r>
              <a:rPr lang="en-US" sz="3800" dirty="0" smtClean="0"/>
              <a:t>apple juice</a:t>
            </a:r>
          </a:p>
          <a:p>
            <a:pPr>
              <a:buNone/>
            </a:pPr>
            <a:r>
              <a:rPr lang="en-US" sz="3800" dirty="0" smtClean="0"/>
              <a:t>orange juice</a:t>
            </a:r>
          </a:p>
          <a:p>
            <a:pPr>
              <a:buNone/>
            </a:pPr>
            <a:r>
              <a:rPr lang="en-US" sz="3800" dirty="0" smtClean="0"/>
              <a:t>milk</a:t>
            </a:r>
          </a:p>
          <a:p>
            <a:pPr>
              <a:buNone/>
            </a:pPr>
            <a:r>
              <a:rPr lang="en-US" sz="3800" dirty="0" smtClean="0"/>
              <a:t>lemonade</a:t>
            </a:r>
          </a:p>
          <a:p>
            <a:pPr>
              <a:buNone/>
            </a:pPr>
            <a:r>
              <a:rPr lang="en-US" sz="3800" dirty="0" smtClean="0"/>
              <a:t>soft drink</a:t>
            </a:r>
          </a:p>
          <a:p>
            <a:pPr>
              <a:buNone/>
            </a:pPr>
            <a:r>
              <a:rPr lang="en-US" sz="3800" dirty="0" smtClean="0"/>
              <a:t>tea</a:t>
            </a:r>
          </a:p>
          <a:p>
            <a:pPr>
              <a:buNone/>
            </a:pPr>
            <a:r>
              <a:rPr lang="en-US" sz="3800" dirty="0" smtClean="0"/>
              <a:t>iced tea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579" y="876536"/>
            <a:ext cx="2473109" cy="1645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821" y="0"/>
            <a:ext cx="7967867" cy="84075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la comida (extra)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0759"/>
            <a:ext cx="8933688" cy="5407641"/>
          </a:xfrm>
        </p:spPr>
        <p:txBody>
          <a:bodyPr numCol="1"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tomate</a:t>
            </a:r>
            <a:r>
              <a:rPr lang="en-US" dirty="0" smtClean="0"/>
              <a:t>- tomato</a:t>
            </a:r>
          </a:p>
          <a:p>
            <a:pPr>
              <a:buNone/>
            </a:pPr>
            <a:r>
              <a:rPr lang="en-US" dirty="0" smtClean="0"/>
              <a:t>la piña- pineapple</a:t>
            </a:r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lechuga</a:t>
            </a:r>
            <a:r>
              <a:rPr lang="en-US" dirty="0" smtClean="0"/>
              <a:t>- </a:t>
            </a:r>
            <a:r>
              <a:rPr lang="en-US" dirty="0" err="1" smtClean="0"/>
              <a:t>letuce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pollo</a:t>
            </a:r>
            <a:r>
              <a:rPr lang="en-US" dirty="0" smtClean="0"/>
              <a:t>- </a:t>
            </a:r>
            <a:r>
              <a:rPr lang="en-US" dirty="0" smtClean="0"/>
              <a:t>chicken</a:t>
            </a:r>
          </a:p>
          <a:p>
            <a:pPr>
              <a:buNone/>
            </a:pPr>
            <a:r>
              <a:rPr lang="en-US" dirty="0" smtClean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naranja</a:t>
            </a:r>
            <a:r>
              <a:rPr lang="en-US" dirty="0" smtClean="0"/>
              <a:t>- orange (the food)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Extra Handout con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279" y="0"/>
            <a:ext cx="8039409" cy="8944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660066"/>
                </a:solidFill>
                <a:latin typeface="Chalkduster"/>
                <a:cs typeface="Chalkduster"/>
              </a:rPr>
              <a:t>Verbos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279" y="894425"/>
            <a:ext cx="8039409" cy="5353975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500" dirty="0" err="1" smtClean="0"/>
              <a:t>beber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comer</a:t>
            </a:r>
          </a:p>
          <a:p>
            <a:pPr>
              <a:buNone/>
            </a:pPr>
            <a:r>
              <a:rPr lang="en-US" sz="3500" dirty="0" err="1" smtClean="0"/>
              <a:t>compartir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comprender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preparar</a:t>
            </a: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Me /</a:t>
            </a:r>
            <a:r>
              <a:rPr lang="en-US" sz="3500" dirty="0" err="1" smtClean="0"/>
              <a:t>te</a:t>
            </a:r>
            <a:r>
              <a:rPr lang="en-US" sz="3500" dirty="0" smtClean="0"/>
              <a:t> </a:t>
            </a:r>
            <a:r>
              <a:rPr lang="en-US" sz="3500" dirty="0" err="1" smtClean="0"/>
              <a:t>encanta(n</a:t>
            </a:r>
            <a:r>
              <a:rPr lang="en-US" sz="3500" dirty="0" smtClean="0"/>
              <a:t>)….</a:t>
            </a:r>
          </a:p>
          <a:p>
            <a:pPr>
              <a:buNone/>
            </a:pPr>
            <a:r>
              <a:rPr lang="en-US" sz="3500" dirty="0" smtClean="0"/>
              <a:t>Me / </a:t>
            </a:r>
            <a:r>
              <a:rPr lang="en-US" sz="3500" dirty="0" err="1" smtClean="0"/>
              <a:t>te</a:t>
            </a:r>
            <a:r>
              <a:rPr lang="en-US" sz="3500" dirty="0" smtClean="0"/>
              <a:t> </a:t>
            </a:r>
            <a:r>
              <a:rPr lang="en-US" sz="3500" dirty="0" err="1" smtClean="0"/>
              <a:t>gusta(n</a:t>
            </a:r>
            <a:r>
              <a:rPr lang="en-US" sz="3500" dirty="0" smtClean="0"/>
              <a:t>)……</a:t>
            </a:r>
          </a:p>
          <a:p>
            <a:pPr>
              <a:buNone/>
            </a:pPr>
            <a:r>
              <a:rPr lang="en-US" sz="3500" dirty="0" smtClean="0"/>
              <a:t>to drink</a:t>
            </a:r>
          </a:p>
          <a:p>
            <a:pPr>
              <a:buNone/>
            </a:pPr>
            <a:r>
              <a:rPr lang="en-US" sz="3500" dirty="0" smtClean="0"/>
              <a:t>to eat</a:t>
            </a:r>
          </a:p>
          <a:p>
            <a:pPr>
              <a:buNone/>
            </a:pPr>
            <a:r>
              <a:rPr lang="en-US" sz="3500" dirty="0" smtClean="0"/>
              <a:t>to share</a:t>
            </a:r>
          </a:p>
          <a:p>
            <a:pPr>
              <a:buNone/>
            </a:pPr>
            <a:r>
              <a:rPr lang="en-US" sz="3500" dirty="0" smtClean="0"/>
              <a:t>to understand</a:t>
            </a:r>
          </a:p>
          <a:p>
            <a:pPr>
              <a:buNone/>
            </a:pPr>
            <a:r>
              <a:rPr lang="en-US" sz="3500" dirty="0" smtClean="0"/>
              <a:t>to prepare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I / you love……..</a:t>
            </a:r>
          </a:p>
          <a:p>
            <a:pPr>
              <a:buNone/>
            </a:pPr>
            <a:r>
              <a:rPr lang="en-US" sz="3500" dirty="0" smtClean="0"/>
              <a:t>I / you like ……..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0311" y="274638"/>
            <a:ext cx="9143999" cy="5661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halkduster"/>
                <a:cs typeface="Chalkduster"/>
              </a:rPr>
              <a:t>Other useful words &amp; phrases</a:t>
            </a:r>
            <a:endParaRPr lang="en-US" dirty="0">
              <a:solidFill>
                <a:srgbClr val="660066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0759"/>
            <a:ext cx="8933688" cy="6017241"/>
          </a:xfrm>
        </p:spPr>
        <p:txBody>
          <a:bodyPr numCol="2"/>
          <a:lstStyle/>
          <a:p>
            <a:pPr>
              <a:buNone/>
            </a:pPr>
            <a:r>
              <a:rPr lang="en-US" dirty="0" err="1" smtClean="0"/>
              <a:t>nunca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siempre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</a:t>
            </a:r>
          </a:p>
          <a:p>
            <a:pPr>
              <a:buNone/>
            </a:pP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supuesto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sin</a:t>
            </a:r>
          </a:p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Verdad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asco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never</a:t>
            </a:r>
          </a:p>
          <a:p>
            <a:pPr>
              <a:buNone/>
            </a:pPr>
            <a:r>
              <a:rPr lang="en-US" dirty="0" smtClean="0"/>
              <a:t>always</a:t>
            </a:r>
          </a:p>
          <a:p>
            <a:pPr>
              <a:buNone/>
            </a:pPr>
            <a:r>
              <a:rPr lang="en-US" dirty="0" smtClean="0"/>
              <a:t>everyday</a:t>
            </a:r>
          </a:p>
          <a:p>
            <a:pPr>
              <a:buNone/>
            </a:pPr>
            <a:r>
              <a:rPr lang="en-US" dirty="0" smtClean="0"/>
              <a:t>with</a:t>
            </a:r>
          </a:p>
          <a:p>
            <a:pPr>
              <a:buNone/>
            </a:pPr>
            <a:r>
              <a:rPr lang="en-US" dirty="0" smtClean="0"/>
              <a:t>more or less</a:t>
            </a:r>
          </a:p>
          <a:p>
            <a:pPr>
              <a:buNone/>
            </a:pPr>
            <a:r>
              <a:rPr lang="en-US" dirty="0" smtClean="0"/>
              <a:t>of course</a:t>
            </a:r>
          </a:p>
          <a:p>
            <a:pPr>
              <a:buNone/>
            </a:pPr>
            <a:r>
              <a:rPr lang="en-US" dirty="0" smtClean="0"/>
              <a:t>without</a:t>
            </a:r>
          </a:p>
          <a:p>
            <a:pPr>
              <a:buNone/>
            </a:pPr>
            <a:r>
              <a:rPr lang="en-US" dirty="0" smtClean="0"/>
              <a:t>Which? What?</a:t>
            </a:r>
          </a:p>
          <a:p>
            <a:pPr>
              <a:buNone/>
            </a:pPr>
            <a:r>
              <a:rPr lang="en-US" dirty="0" smtClean="0"/>
              <a:t>Really? Right?</a:t>
            </a:r>
          </a:p>
          <a:p>
            <a:pPr>
              <a:buNone/>
            </a:pPr>
            <a:r>
              <a:rPr lang="en-US" dirty="0" smtClean="0"/>
              <a:t>How awful!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98" y="0"/>
            <a:ext cx="8683290" cy="105542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Comer- to eat (regular “</a:t>
            </a:r>
            <a:r>
              <a:rPr lang="en-US" dirty="0" err="1" smtClean="0">
                <a:solidFill>
                  <a:srgbClr val="660066"/>
                </a:solidFill>
              </a:rPr>
              <a:t>er</a:t>
            </a:r>
            <a:r>
              <a:rPr lang="en-US" dirty="0" smtClean="0">
                <a:solidFill>
                  <a:srgbClr val="660066"/>
                </a:solidFill>
              </a:rPr>
              <a:t>” verb)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800" dirty="0" err="1" smtClean="0"/>
              <a:t>Yo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chemeClr val="accent3"/>
                </a:solidFill>
              </a:rPr>
              <a:t>como</a:t>
            </a:r>
            <a:endParaRPr lang="en-US" sz="38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Tú</a:t>
            </a:r>
            <a:r>
              <a:rPr lang="en-US" sz="3800" dirty="0" smtClean="0"/>
              <a:t> </a:t>
            </a:r>
            <a:r>
              <a:rPr lang="en-US" sz="3800" dirty="0" smtClean="0">
                <a:solidFill>
                  <a:srgbClr val="C32D2E"/>
                </a:solidFill>
              </a:rPr>
              <a:t>comes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Ella</a:t>
            </a:r>
          </a:p>
          <a:p>
            <a:pPr>
              <a:buNone/>
            </a:pPr>
            <a:r>
              <a:rPr lang="en-US" sz="3800" dirty="0" err="1" smtClean="0"/>
              <a:t>Él</a:t>
            </a:r>
            <a:r>
              <a:rPr lang="en-US" sz="3800" dirty="0" smtClean="0"/>
              <a:t> </a:t>
            </a:r>
            <a:r>
              <a:rPr lang="en-US" sz="3800" dirty="0" smtClean="0">
                <a:solidFill>
                  <a:srgbClr val="C32D2E"/>
                </a:solidFill>
              </a:rPr>
              <a:t>come</a:t>
            </a:r>
          </a:p>
          <a:p>
            <a:pPr>
              <a:buNone/>
            </a:pPr>
            <a:r>
              <a:rPr lang="en-US" sz="3800" dirty="0" err="1" smtClean="0"/>
              <a:t>Ud</a:t>
            </a:r>
            <a:r>
              <a:rPr lang="en-US" sz="3800" dirty="0" smtClean="0"/>
              <a:t>.</a:t>
            </a:r>
          </a:p>
          <a:p>
            <a:pPr>
              <a:buNone/>
            </a:pPr>
            <a:r>
              <a:rPr lang="en-US" sz="3800" dirty="0" err="1" smtClean="0"/>
              <a:t>Nosotros</a:t>
            </a:r>
            <a:r>
              <a:rPr lang="en-US" sz="3800" dirty="0" smtClean="0"/>
              <a:t>/as </a:t>
            </a:r>
            <a:r>
              <a:rPr lang="en-US" sz="3800" dirty="0" err="1" smtClean="0">
                <a:solidFill>
                  <a:srgbClr val="C32D2E"/>
                </a:solidFill>
              </a:rPr>
              <a:t>comemos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r>
              <a:rPr lang="en-US" sz="3800" dirty="0" err="1" smtClean="0"/>
              <a:t>Vosotros</a:t>
            </a:r>
            <a:r>
              <a:rPr lang="en-US" sz="3800" dirty="0" smtClean="0"/>
              <a:t>/as</a:t>
            </a:r>
          </a:p>
          <a:p>
            <a:pPr>
              <a:buNone/>
            </a:pP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coméis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Ellas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err="1" smtClean="0"/>
              <a:t>Ellos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comen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r>
              <a:rPr lang="en-US" sz="3800" dirty="0" err="1" smtClean="0"/>
              <a:t>Uds</a:t>
            </a:r>
            <a:r>
              <a:rPr lang="en-US" sz="3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98" y="0"/>
            <a:ext cx="8683290" cy="10554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660066"/>
                </a:solidFill>
              </a:rPr>
              <a:t>Compartir</a:t>
            </a:r>
            <a:r>
              <a:rPr lang="en-US" dirty="0" smtClean="0">
                <a:solidFill>
                  <a:srgbClr val="660066"/>
                </a:solidFill>
              </a:rPr>
              <a:t> – to share (regular “</a:t>
            </a:r>
            <a:r>
              <a:rPr lang="en-US" dirty="0" err="1" smtClean="0">
                <a:solidFill>
                  <a:srgbClr val="660066"/>
                </a:solidFill>
              </a:rPr>
              <a:t>ir</a:t>
            </a:r>
            <a:r>
              <a:rPr lang="en-US" dirty="0" smtClean="0">
                <a:solidFill>
                  <a:srgbClr val="660066"/>
                </a:solidFill>
              </a:rPr>
              <a:t>” verb)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800" dirty="0" err="1" smtClean="0"/>
              <a:t>Yo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chemeClr val="accent3"/>
                </a:solidFill>
              </a:rPr>
              <a:t>comparto</a:t>
            </a:r>
            <a:endParaRPr lang="en-US" sz="38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Tú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compartes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Ella</a:t>
            </a:r>
          </a:p>
          <a:p>
            <a:pPr>
              <a:buNone/>
            </a:pPr>
            <a:r>
              <a:rPr lang="en-US" sz="3800" dirty="0" err="1" smtClean="0"/>
              <a:t>Él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comparte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r>
              <a:rPr lang="en-US" sz="3800" dirty="0" err="1" smtClean="0"/>
              <a:t>Ud</a:t>
            </a:r>
            <a:r>
              <a:rPr lang="en-US" sz="3800" dirty="0" smtClean="0"/>
              <a:t>.</a:t>
            </a:r>
          </a:p>
          <a:p>
            <a:pPr>
              <a:buNone/>
            </a:pPr>
            <a:r>
              <a:rPr lang="en-US" sz="3800" dirty="0" err="1" smtClean="0"/>
              <a:t>Nosotros</a:t>
            </a:r>
            <a:r>
              <a:rPr lang="en-US" sz="3800" dirty="0" smtClean="0"/>
              <a:t>/as </a:t>
            </a:r>
            <a:r>
              <a:rPr lang="en-US" sz="3800" dirty="0" err="1" smtClean="0">
                <a:solidFill>
                  <a:srgbClr val="C32D2E"/>
                </a:solidFill>
              </a:rPr>
              <a:t>compartimos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r>
              <a:rPr lang="en-US" sz="3800" dirty="0" err="1" smtClean="0"/>
              <a:t>Vosotros</a:t>
            </a:r>
            <a:r>
              <a:rPr lang="en-US" sz="3800" dirty="0" smtClean="0"/>
              <a:t>/as</a:t>
            </a:r>
          </a:p>
          <a:p>
            <a:pPr>
              <a:buNone/>
            </a:pP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compartís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Ellas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err="1" smtClean="0"/>
              <a:t>Ellos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rgbClr val="C32D2E"/>
                </a:solidFill>
              </a:rPr>
              <a:t>comparten</a:t>
            </a:r>
            <a:endParaRPr lang="en-US" sz="3800" dirty="0" smtClean="0">
              <a:solidFill>
                <a:srgbClr val="C32D2E"/>
              </a:solidFill>
            </a:endParaRPr>
          </a:p>
          <a:p>
            <a:pPr>
              <a:buNone/>
            </a:pPr>
            <a:r>
              <a:rPr lang="en-US" sz="3800" dirty="0" err="1" smtClean="0"/>
              <a:t>Uds</a:t>
            </a:r>
            <a:r>
              <a:rPr lang="en-US" sz="3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239</TotalTime>
  <Words>452</Words>
  <Application>Microsoft Macintosh PowerPoint</Application>
  <PresentationFormat>On-screen Show (4:3)</PresentationFormat>
  <Paragraphs>185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Capítulo 3A La Comida (Food) ¿Desayuno o almuerzo?</vt:lpstr>
      <vt:lpstr>El desayuno</vt:lpstr>
      <vt:lpstr>El almuerzo</vt:lpstr>
      <vt:lpstr>Las bebidas</vt:lpstr>
      <vt:lpstr>la comida (extra)</vt:lpstr>
      <vt:lpstr>Verbos</vt:lpstr>
      <vt:lpstr>Other useful words &amp; phrases</vt:lpstr>
      <vt:lpstr>Comer- to eat (regular “er” verb)</vt:lpstr>
      <vt:lpstr>Compartir – to share (regular “ir” verb)</vt:lpstr>
      <vt:lpstr>Slide 10</vt:lpstr>
    </vt:vector>
  </TitlesOfParts>
  <Company>East 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3A ¿Desayuno o almuerzo?</dc:title>
  <dc:creator>East Detroit Public Schools</dc:creator>
  <cp:lastModifiedBy>East Detroit Public Schools</cp:lastModifiedBy>
  <cp:revision>15</cp:revision>
  <dcterms:created xsi:type="dcterms:W3CDTF">2012-12-19T13:11:51Z</dcterms:created>
  <dcterms:modified xsi:type="dcterms:W3CDTF">2012-12-19T14:55:54Z</dcterms:modified>
</cp:coreProperties>
</file>