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86B90D-5824-8745-9207-C58717ED920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3335F-DE98-354A-A287-3A347A8B084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225" y="2819399"/>
            <a:ext cx="8434509" cy="3172979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Talk about your bedroom</a:t>
            </a:r>
          </a:p>
          <a:p>
            <a:r>
              <a:rPr lang="en-US" sz="2600" dirty="0" smtClean="0"/>
              <a:t>Describe bedroom items &amp; electronic equipment</a:t>
            </a:r>
          </a:p>
          <a:p>
            <a:r>
              <a:rPr lang="en-US" sz="2600" dirty="0" smtClean="0"/>
              <a:t>Make comparisons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6A</a:t>
            </a:r>
            <a:br>
              <a:rPr lang="en-US" dirty="0" smtClean="0"/>
            </a:br>
            <a:r>
              <a:rPr lang="en-US" dirty="0" smtClean="0"/>
              <a:t>En mi </a:t>
            </a:r>
            <a:r>
              <a:rPr lang="en-US" dirty="0" err="1" smtClean="0"/>
              <a:t>dormitorio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415B5C"/>
                </a:solidFill>
              </a:rPr>
              <a:t>Poder</a:t>
            </a:r>
            <a:r>
              <a:rPr lang="en-US" dirty="0" smtClean="0">
                <a:solidFill>
                  <a:srgbClr val="415B5C"/>
                </a:solidFill>
              </a:rPr>
              <a:t>=to be able to (can) irregular </a:t>
            </a:r>
            <a:endParaRPr lang="en-US" dirty="0">
              <a:solidFill>
                <a:srgbClr val="415B5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790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2119"/>
                <a:gridCol w="4252119"/>
              </a:tblGrid>
              <a:tr h="1052326">
                <a:tc>
                  <a:txBody>
                    <a:bodyPr/>
                    <a:lstStyle/>
                    <a:p>
                      <a:r>
                        <a:rPr lang="en-US" sz="3800" dirty="0" err="1" smtClean="0"/>
                        <a:t>Yo</a:t>
                      </a:r>
                      <a:r>
                        <a:rPr lang="en-US" sz="3800" dirty="0" smtClean="0"/>
                        <a:t> </a:t>
                      </a:r>
                      <a:r>
                        <a:rPr lang="en-US" sz="3800" dirty="0" err="1" smtClean="0"/>
                        <a:t>puedo</a:t>
                      </a:r>
                      <a:endParaRPr lang="en-US" sz="3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800" dirty="0" err="1" smtClean="0"/>
                        <a:t>Nosotros</a:t>
                      </a:r>
                      <a:r>
                        <a:rPr lang="en-US" sz="3800" dirty="0" smtClean="0"/>
                        <a:t> </a:t>
                      </a:r>
                      <a:r>
                        <a:rPr lang="en-US" sz="3800" dirty="0" err="1" smtClean="0"/>
                        <a:t>podemos</a:t>
                      </a:r>
                      <a:endParaRPr lang="en-US" sz="3800" dirty="0"/>
                    </a:p>
                  </a:txBody>
                  <a:tcPr/>
                </a:tc>
              </a:tr>
              <a:tr h="1388962">
                <a:tc>
                  <a:txBody>
                    <a:bodyPr/>
                    <a:lstStyle/>
                    <a:p>
                      <a:r>
                        <a:rPr lang="en-US" sz="3800" dirty="0" err="1" smtClean="0"/>
                        <a:t>Tú</a:t>
                      </a:r>
                      <a:r>
                        <a:rPr lang="en-US" sz="3800" dirty="0" smtClean="0"/>
                        <a:t> </a:t>
                      </a:r>
                      <a:r>
                        <a:rPr lang="en-US" sz="3800" dirty="0" err="1" smtClean="0"/>
                        <a:t>puedes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800" dirty="0" err="1" smtClean="0"/>
                        <a:t>Vosotros</a:t>
                      </a:r>
                      <a:r>
                        <a:rPr lang="en-US" sz="3800" dirty="0" smtClean="0"/>
                        <a:t> </a:t>
                      </a:r>
                      <a:r>
                        <a:rPr lang="en-US" sz="3800" dirty="0" err="1" smtClean="0"/>
                        <a:t>podéis</a:t>
                      </a:r>
                      <a:endParaRPr lang="en-US" sz="3800" dirty="0"/>
                    </a:p>
                  </a:txBody>
                  <a:tcPr/>
                </a:tc>
              </a:tr>
              <a:tr h="1349277">
                <a:tc>
                  <a:txBody>
                    <a:bodyPr/>
                    <a:lstStyle/>
                    <a:p>
                      <a:r>
                        <a:rPr lang="en-US" sz="3800" dirty="0" err="1" smtClean="0"/>
                        <a:t>Ud</a:t>
                      </a:r>
                      <a:r>
                        <a:rPr lang="en-US" sz="3800" dirty="0" smtClean="0"/>
                        <a:t>.</a:t>
                      </a:r>
                      <a:r>
                        <a:rPr lang="en-US" sz="3800" baseline="0" dirty="0" smtClean="0"/>
                        <a:t> </a:t>
                      </a:r>
                      <a:r>
                        <a:rPr lang="en-US" sz="3800" baseline="0" dirty="0" err="1" smtClean="0"/>
                        <a:t>puede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800" dirty="0" err="1" smtClean="0"/>
                        <a:t>Uds</a:t>
                      </a:r>
                      <a:r>
                        <a:rPr lang="en-US" sz="3800" dirty="0" smtClean="0"/>
                        <a:t>. </a:t>
                      </a:r>
                      <a:r>
                        <a:rPr lang="en-US" sz="3800" dirty="0" err="1" smtClean="0"/>
                        <a:t>pueden</a:t>
                      </a:r>
                      <a:endParaRPr lang="en-US" sz="3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951" y="1785808"/>
            <a:ext cx="339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alfombra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31751">
            <a:off x="5874758" y="3915022"/>
            <a:ext cx="2877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armario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340400">
            <a:off x="4901938" y="694481"/>
            <a:ext cx="385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cama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556042">
            <a:off x="409026" y="4878927"/>
            <a:ext cx="381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cómoda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0828436">
            <a:off x="1251088" y="2103857"/>
            <a:ext cx="4505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curtinas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495268">
            <a:off x="4708311" y="4901162"/>
            <a:ext cx="347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cuadro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46066" y="1063813"/>
            <a:ext cx="2197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despertador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81902" y="1781670"/>
            <a:ext cx="2441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espejo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1188717">
            <a:off x="496148" y="377004"/>
            <a:ext cx="339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estante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735069">
            <a:off x="754144" y="3254140"/>
            <a:ext cx="271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lámpara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0713033">
            <a:off x="6310997" y="5536006"/>
            <a:ext cx="196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mesita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86902" y="5905338"/>
            <a:ext cx="250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pared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79967" y="3154540"/>
            <a:ext cx="198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cosa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83820" y="1063813"/>
            <a:ext cx="2103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bonita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00088" y="315454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grande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10997" y="4603417"/>
            <a:ext cx="2441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importante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87486" y="5905338"/>
            <a:ext cx="2123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mismo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159103">
            <a:off x="3899709" y="1658454"/>
            <a:ext cx="241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pequeño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83820" y="175804"/>
            <a:ext cx="1822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propio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144951">
            <a:off x="2493979" y="4906910"/>
            <a:ext cx="2078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posesión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4300104"/>
            <a:ext cx="208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ti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58851" y="5476126"/>
            <a:ext cx="163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mí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8532" y="175804"/>
            <a:ext cx="2123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76231" y="2785208"/>
            <a:ext cx="146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332826" y="578204"/>
            <a:ext cx="296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disco </a:t>
            </a:r>
            <a:r>
              <a:rPr lang="en-US" dirty="0" err="1" smtClean="0"/>
              <a:t>compacto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82132" y="2339806"/>
            <a:ext cx="2758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equipo</a:t>
            </a:r>
            <a:r>
              <a:rPr lang="en-US" dirty="0" smtClean="0"/>
              <a:t> de </a:t>
            </a:r>
            <a:r>
              <a:rPr lang="en-US" dirty="0" err="1" smtClean="0"/>
              <a:t>sonido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913665">
            <a:off x="7082405" y="1970474"/>
            <a:ext cx="245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lector DVD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20333" y="2600542"/>
            <a:ext cx="227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televisor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266483" y="4300104"/>
            <a:ext cx="206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video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638975" y="3723072"/>
            <a:ext cx="259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videocasetera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87486" y="4603417"/>
            <a:ext cx="155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duermo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521597" y="3992804"/>
            <a:ext cx="123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puedes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581902" y="6274670"/>
            <a:ext cx="270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Podemos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6274670"/>
            <a:ext cx="208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duermen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17477"/>
            <a:ext cx="8534400" cy="670075"/>
          </a:xfrm>
        </p:spPr>
        <p:txBody>
          <a:bodyPr>
            <a:noAutofit/>
          </a:bodyPr>
          <a:lstStyle/>
          <a:p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>
                <a:solidFill>
                  <a:schemeClr val="accent3">
                    <a:lumMod val="50000"/>
                  </a:schemeClr>
                </a:solidFill>
              </a:rPr>
              <a:t>Things in the bedroom</a:t>
            </a:r>
            <a:endParaRPr lang="en-US" sz="43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987552"/>
            <a:ext cx="8503920" cy="5600096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sz="3800" dirty="0" smtClean="0"/>
              <a:t>La </a:t>
            </a:r>
            <a:r>
              <a:rPr lang="en-US" sz="3800" dirty="0" err="1" smtClean="0"/>
              <a:t>alfombra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El </a:t>
            </a:r>
            <a:r>
              <a:rPr lang="en-US" sz="3800" dirty="0" err="1" smtClean="0"/>
              <a:t>armario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La </a:t>
            </a:r>
            <a:r>
              <a:rPr lang="en-US" sz="3800" dirty="0" err="1" smtClean="0"/>
              <a:t>cama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La </a:t>
            </a:r>
            <a:r>
              <a:rPr lang="en-US" sz="3800" dirty="0" err="1" smtClean="0"/>
              <a:t>cómoda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Las </a:t>
            </a:r>
            <a:r>
              <a:rPr lang="en-US" sz="3800" dirty="0" err="1" smtClean="0"/>
              <a:t>cortinas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El </a:t>
            </a:r>
            <a:r>
              <a:rPr lang="en-US" sz="3800" dirty="0" err="1" smtClean="0"/>
              <a:t>cuadro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El </a:t>
            </a:r>
            <a:r>
              <a:rPr lang="en-US" sz="3800" dirty="0" err="1" smtClean="0"/>
              <a:t>despertador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El </a:t>
            </a:r>
            <a:r>
              <a:rPr lang="en-US" sz="3800" dirty="0" err="1" smtClean="0"/>
              <a:t>dormitorio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Rug</a:t>
            </a:r>
          </a:p>
          <a:p>
            <a:pPr>
              <a:buNone/>
            </a:pPr>
            <a:r>
              <a:rPr lang="en-US" sz="3800" dirty="0" smtClean="0"/>
              <a:t>Closet</a:t>
            </a:r>
          </a:p>
          <a:p>
            <a:pPr>
              <a:buNone/>
            </a:pPr>
            <a:r>
              <a:rPr lang="en-US" sz="3800" dirty="0" smtClean="0"/>
              <a:t>Bed</a:t>
            </a:r>
          </a:p>
          <a:p>
            <a:pPr>
              <a:buNone/>
            </a:pPr>
            <a:r>
              <a:rPr lang="en-US" sz="3800" dirty="0" smtClean="0"/>
              <a:t>Dresser</a:t>
            </a:r>
          </a:p>
          <a:p>
            <a:pPr>
              <a:buNone/>
            </a:pPr>
            <a:r>
              <a:rPr lang="en-US" sz="3800" dirty="0" smtClean="0"/>
              <a:t>Curtains</a:t>
            </a:r>
          </a:p>
          <a:p>
            <a:pPr>
              <a:buNone/>
            </a:pPr>
            <a:r>
              <a:rPr lang="en-US" sz="3800" dirty="0" smtClean="0"/>
              <a:t>Painting</a:t>
            </a:r>
          </a:p>
          <a:p>
            <a:pPr>
              <a:buNone/>
            </a:pPr>
            <a:r>
              <a:rPr lang="en-US" sz="3800" dirty="0" smtClean="0"/>
              <a:t>Alarm clock</a:t>
            </a:r>
          </a:p>
          <a:p>
            <a:pPr>
              <a:buNone/>
            </a:pPr>
            <a:r>
              <a:rPr lang="en-US" sz="3800" dirty="0" smtClean="0"/>
              <a:t>bedroom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15B5C"/>
                </a:solidFill>
              </a:rPr>
              <a:t>Things in the </a:t>
            </a:r>
            <a:r>
              <a:rPr lang="en-US" dirty="0" err="1" smtClean="0">
                <a:solidFill>
                  <a:srgbClr val="415B5C"/>
                </a:solidFill>
              </a:rPr>
              <a:t>bedroom..cont</a:t>
            </a:r>
            <a:r>
              <a:rPr lang="en-US" dirty="0" smtClean="0">
                <a:solidFill>
                  <a:srgbClr val="415B5C"/>
                </a:solidFill>
              </a:rPr>
              <a:t>.</a:t>
            </a:r>
            <a:endParaRPr lang="en-US" dirty="0">
              <a:solidFill>
                <a:srgbClr val="415B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en-US" sz="5000" dirty="0" smtClean="0"/>
              <a:t>El </a:t>
            </a:r>
            <a:r>
              <a:rPr lang="en-US" sz="5000" dirty="0" err="1" smtClean="0"/>
              <a:t>espejo</a:t>
            </a:r>
            <a:endParaRPr lang="en-US" sz="5000" dirty="0" smtClean="0"/>
          </a:p>
          <a:p>
            <a:pPr>
              <a:buNone/>
            </a:pPr>
            <a:r>
              <a:rPr lang="en-US" sz="5000" dirty="0" smtClean="0"/>
              <a:t>El </a:t>
            </a:r>
            <a:r>
              <a:rPr lang="en-US" sz="5000" dirty="0" err="1" smtClean="0"/>
              <a:t>estante</a:t>
            </a:r>
            <a:endParaRPr lang="en-US" sz="5000" dirty="0" smtClean="0"/>
          </a:p>
          <a:p>
            <a:pPr>
              <a:buNone/>
            </a:pPr>
            <a:r>
              <a:rPr lang="en-US" sz="5000" dirty="0" smtClean="0"/>
              <a:t>La </a:t>
            </a:r>
            <a:r>
              <a:rPr lang="en-US" sz="5000" dirty="0" err="1" smtClean="0"/>
              <a:t>lámpara</a:t>
            </a:r>
            <a:endParaRPr lang="en-US" sz="5000" dirty="0" smtClean="0"/>
          </a:p>
          <a:p>
            <a:pPr>
              <a:buNone/>
            </a:pPr>
            <a:r>
              <a:rPr lang="en-US" sz="5000" dirty="0" smtClean="0"/>
              <a:t>La </a:t>
            </a:r>
            <a:r>
              <a:rPr lang="en-US" sz="5000" dirty="0" err="1" smtClean="0"/>
              <a:t>mesita</a:t>
            </a:r>
            <a:endParaRPr lang="en-US" sz="5000" dirty="0" smtClean="0"/>
          </a:p>
          <a:p>
            <a:pPr>
              <a:buNone/>
            </a:pPr>
            <a:r>
              <a:rPr lang="en-US" sz="5000" dirty="0" smtClean="0"/>
              <a:t>La pared</a:t>
            </a:r>
          </a:p>
          <a:p>
            <a:pPr>
              <a:buNone/>
            </a:pPr>
            <a:r>
              <a:rPr lang="en-US" sz="5000" dirty="0" smtClean="0"/>
              <a:t>Mirror</a:t>
            </a:r>
          </a:p>
          <a:p>
            <a:pPr>
              <a:buNone/>
            </a:pPr>
            <a:r>
              <a:rPr lang="en-US" sz="4400" dirty="0" smtClean="0"/>
              <a:t>Shelf/ bookshelf</a:t>
            </a:r>
          </a:p>
          <a:p>
            <a:pPr>
              <a:buNone/>
            </a:pPr>
            <a:r>
              <a:rPr lang="en-US" sz="5000" dirty="0" smtClean="0"/>
              <a:t>Lamp</a:t>
            </a:r>
          </a:p>
          <a:p>
            <a:pPr>
              <a:buNone/>
            </a:pPr>
            <a:r>
              <a:rPr lang="en-US" sz="5000" dirty="0" smtClean="0"/>
              <a:t>Night table</a:t>
            </a:r>
          </a:p>
          <a:p>
            <a:pPr>
              <a:buNone/>
            </a:pPr>
            <a:r>
              <a:rPr lang="en-US" sz="5000" dirty="0" smtClean="0"/>
              <a:t>wall</a:t>
            </a:r>
            <a:endParaRPr lang="en-US" sz="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15B5C"/>
                </a:solidFill>
              </a:rPr>
              <a:t>Electronic Equipment</a:t>
            </a:r>
            <a:endParaRPr lang="en-US" dirty="0">
              <a:solidFill>
                <a:srgbClr val="415B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020916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sz="3700" dirty="0" smtClean="0"/>
              <a:t>El disco </a:t>
            </a:r>
            <a:r>
              <a:rPr lang="en-US" sz="3700" dirty="0" err="1" smtClean="0"/>
              <a:t>compacto</a:t>
            </a: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El </a:t>
            </a:r>
            <a:r>
              <a:rPr lang="en-US" sz="3700" dirty="0" err="1" smtClean="0"/>
              <a:t>equipo</a:t>
            </a:r>
            <a:r>
              <a:rPr lang="en-US" sz="3700" dirty="0" smtClean="0"/>
              <a:t> de </a:t>
            </a:r>
            <a:r>
              <a:rPr lang="en-US" sz="3700" dirty="0" err="1" smtClean="0"/>
              <a:t>sonido</a:t>
            </a: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El lector DVD</a:t>
            </a:r>
          </a:p>
          <a:p>
            <a:pPr>
              <a:buNone/>
            </a:pPr>
            <a:r>
              <a:rPr lang="en-US" sz="3700" dirty="0" smtClean="0"/>
              <a:t>El </a:t>
            </a:r>
            <a:r>
              <a:rPr lang="en-US" sz="3700" dirty="0" err="1" smtClean="0"/>
              <a:t>televisor</a:t>
            </a: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El video</a:t>
            </a:r>
          </a:p>
          <a:p>
            <a:pPr>
              <a:buNone/>
            </a:pPr>
            <a:r>
              <a:rPr lang="en-US" sz="3700" dirty="0" smtClean="0"/>
              <a:t>La </a:t>
            </a:r>
            <a:r>
              <a:rPr lang="en-US" sz="3700" dirty="0" err="1" smtClean="0"/>
              <a:t>videocasetera</a:t>
            </a:r>
            <a:endParaRPr lang="en-US" sz="3700" dirty="0" smtClean="0"/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Compact disc CD</a:t>
            </a:r>
          </a:p>
          <a:p>
            <a:pPr>
              <a:buNone/>
            </a:pPr>
            <a:r>
              <a:rPr lang="en-US" sz="3700" dirty="0" smtClean="0"/>
              <a:t> sound system</a:t>
            </a:r>
          </a:p>
          <a:p>
            <a:pPr>
              <a:buNone/>
            </a:pPr>
            <a:r>
              <a:rPr lang="en-US" sz="3700" dirty="0" smtClean="0"/>
              <a:t>DVD player</a:t>
            </a:r>
          </a:p>
          <a:p>
            <a:pPr>
              <a:buNone/>
            </a:pPr>
            <a:r>
              <a:rPr lang="en-US" sz="3700" dirty="0" smtClean="0"/>
              <a:t>Television set</a:t>
            </a:r>
          </a:p>
          <a:p>
            <a:pPr>
              <a:buNone/>
            </a:pPr>
            <a:r>
              <a:rPr lang="en-US" sz="3700" dirty="0" smtClean="0"/>
              <a:t>Videocassette</a:t>
            </a:r>
          </a:p>
          <a:p>
            <a:pPr>
              <a:buNone/>
            </a:pPr>
            <a:r>
              <a:rPr lang="en-US" sz="3700" dirty="0" smtClean="0"/>
              <a:t>VCR</a:t>
            </a:r>
            <a:endParaRPr lang="en-US" sz="3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588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15B5C"/>
                </a:solidFill>
              </a:rPr>
              <a:t>Los </a:t>
            </a:r>
            <a:r>
              <a:rPr lang="en-US" dirty="0" err="1" smtClean="0">
                <a:solidFill>
                  <a:srgbClr val="415B5C"/>
                </a:solidFill>
              </a:rPr>
              <a:t>colores</a:t>
            </a:r>
            <a:r>
              <a:rPr lang="en-US" dirty="0" smtClean="0">
                <a:solidFill>
                  <a:srgbClr val="415B5C"/>
                </a:solidFill>
              </a:rPr>
              <a:t> </a:t>
            </a:r>
            <a:endParaRPr lang="en-US" dirty="0">
              <a:solidFill>
                <a:srgbClr val="415B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694481"/>
            <a:ext cx="8842248" cy="6163519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en-US" sz="2600" dirty="0" smtClean="0"/>
              <a:t>¿ De </a:t>
            </a:r>
            <a:r>
              <a:rPr lang="en-US" sz="2600" dirty="0" err="1" smtClean="0"/>
              <a:t>qué</a:t>
            </a:r>
            <a:r>
              <a:rPr lang="en-US" sz="2600" dirty="0" smtClean="0"/>
              <a:t> color…?</a:t>
            </a:r>
          </a:p>
          <a:p>
            <a:pPr>
              <a:buNone/>
            </a:pPr>
            <a:r>
              <a:rPr lang="en-US" sz="2600" dirty="0" smtClean="0"/>
              <a:t>Los </a:t>
            </a:r>
            <a:r>
              <a:rPr lang="en-US" sz="2600" dirty="0" err="1" smtClean="0"/>
              <a:t>colores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Amarillo/a</a:t>
            </a:r>
          </a:p>
          <a:p>
            <a:pPr>
              <a:buNone/>
            </a:pPr>
            <a:r>
              <a:rPr lang="en-US" sz="2600" dirty="0" err="1" smtClean="0"/>
              <a:t>Anaranjado</a:t>
            </a:r>
            <a:r>
              <a:rPr lang="en-US" sz="2600" dirty="0" smtClean="0"/>
              <a:t>/a</a:t>
            </a:r>
          </a:p>
          <a:p>
            <a:pPr>
              <a:buNone/>
            </a:pPr>
            <a:r>
              <a:rPr lang="en-US" sz="2600" dirty="0" err="1" smtClean="0"/>
              <a:t>Azul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Blanco/a</a:t>
            </a:r>
          </a:p>
          <a:p>
            <a:pPr>
              <a:buNone/>
            </a:pPr>
            <a:r>
              <a:rPr lang="en-US" sz="2600" dirty="0" smtClean="0"/>
              <a:t>Gris</a:t>
            </a:r>
          </a:p>
          <a:p>
            <a:pPr>
              <a:buNone/>
            </a:pPr>
            <a:r>
              <a:rPr lang="en-US" sz="2600" dirty="0" err="1" smtClean="0"/>
              <a:t>Marrón</a:t>
            </a:r>
            <a:endParaRPr lang="en-US" sz="2600" dirty="0" smtClean="0"/>
          </a:p>
          <a:p>
            <a:pPr>
              <a:buNone/>
            </a:pPr>
            <a:r>
              <a:rPr lang="en-US" sz="2600" dirty="0" err="1" smtClean="0"/>
              <a:t>Morado</a:t>
            </a:r>
            <a:r>
              <a:rPr lang="en-US" sz="2600" dirty="0" smtClean="0"/>
              <a:t>/a</a:t>
            </a:r>
          </a:p>
          <a:p>
            <a:pPr>
              <a:buNone/>
            </a:pPr>
            <a:r>
              <a:rPr lang="en-US" sz="2600" dirty="0" smtClean="0"/>
              <a:t>Negro/a</a:t>
            </a:r>
          </a:p>
          <a:p>
            <a:pPr>
              <a:buNone/>
            </a:pPr>
            <a:r>
              <a:rPr lang="en-US" sz="2600" dirty="0" err="1" smtClean="0"/>
              <a:t>Rojo</a:t>
            </a:r>
            <a:r>
              <a:rPr lang="en-US" sz="2600" dirty="0" smtClean="0"/>
              <a:t>/a</a:t>
            </a:r>
          </a:p>
          <a:p>
            <a:pPr>
              <a:buNone/>
            </a:pPr>
            <a:r>
              <a:rPr lang="en-US" sz="2600" dirty="0" smtClean="0"/>
              <a:t>Rosado/a</a:t>
            </a:r>
          </a:p>
          <a:p>
            <a:pPr>
              <a:buNone/>
            </a:pPr>
            <a:r>
              <a:rPr lang="en-US" sz="2600" dirty="0" smtClean="0"/>
              <a:t>Verde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What color….?</a:t>
            </a:r>
          </a:p>
          <a:p>
            <a:pPr>
              <a:buNone/>
            </a:pPr>
            <a:r>
              <a:rPr lang="en-US" sz="2600" dirty="0" smtClean="0"/>
              <a:t>The colors</a:t>
            </a:r>
          </a:p>
          <a:p>
            <a:pPr>
              <a:buNone/>
            </a:pPr>
            <a:r>
              <a:rPr lang="en-US" sz="2600" dirty="0" smtClean="0"/>
              <a:t>Yellow</a:t>
            </a:r>
          </a:p>
          <a:p>
            <a:pPr>
              <a:buNone/>
            </a:pPr>
            <a:r>
              <a:rPr lang="en-US" sz="2600" dirty="0" smtClean="0"/>
              <a:t>Orange</a:t>
            </a:r>
          </a:p>
          <a:p>
            <a:pPr>
              <a:buNone/>
            </a:pPr>
            <a:r>
              <a:rPr lang="en-US" sz="2600" dirty="0" smtClean="0"/>
              <a:t>Blue</a:t>
            </a:r>
          </a:p>
          <a:p>
            <a:pPr>
              <a:buNone/>
            </a:pPr>
            <a:r>
              <a:rPr lang="en-US" sz="2600" dirty="0" smtClean="0"/>
              <a:t>White</a:t>
            </a:r>
          </a:p>
          <a:p>
            <a:pPr>
              <a:buNone/>
            </a:pPr>
            <a:r>
              <a:rPr lang="en-US" sz="2600" dirty="0" smtClean="0"/>
              <a:t>Gray</a:t>
            </a:r>
          </a:p>
          <a:p>
            <a:pPr>
              <a:buNone/>
            </a:pPr>
            <a:r>
              <a:rPr lang="en-US" sz="2600" dirty="0" smtClean="0"/>
              <a:t>Brown</a:t>
            </a:r>
          </a:p>
          <a:p>
            <a:pPr>
              <a:buNone/>
            </a:pPr>
            <a:r>
              <a:rPr lang="en-US" sz="2600" dirty="0" smtClean="0"/>
              <a:t>Purple</a:t>
            </a:r>
          </a:p>
          <a:p>
            <a:pPr>
              <a:buNone/>
            </a:pPr>
            <a:r>
              <a:rPr lang="en-US" sz="2600" dirty="0" smtClean="0"/>
              <a:t>Black</a:t>
            </a:r>
          </a:p>
          <a:p>
            <a:pPr>
              <a:buNone/>
            </a:pPr>
            <a:r>
              <a:rPr lang="en-US" sz="2600" dirty="0" smtClean="0"/>
              <a:t>Red</a:t>
            </a:r>
          </a:p>
          <a:p>
            <a:pPr>
              <a:buNone/>
            </a:pPr>
            <a:r>
              <a:rPr lang="en-US" sz="2600" dirty="0" smtClean="0"/>
              <a:t>Pink</a:t>
            </a:r>
          </a:p>
          <a:p>
            <a:pPr>
              <a:buNone/>
            </a:pPr>
            <a:r>
              <a:rPr lang="en-US" sz="2600" dirty="0" smtClean="0"/>
              <a:t>green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15B5C"/>
                </a:solidFill>
              </a:rPr>
              <a:t>Describing Something.</a:t>
            </a:r>
            <a:endParaRPr lang="en-US" dirty="0">
              <a:solidFill>
                <a:srgbClr val="415B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987552"/>
            <a:ext cx="8503920" cy="5111496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4100" dirty="0" smtClean="0"/>
              <a:t>b</a:t>
            </a:r>
            <a:r>
              <a:rPr lang="en-US" sz="4100" dirty="0" smtClean="0"/>
              <a:t>onito/a</a:t>
            </a:r>
          </a:p>
          <a:p>
            <a:pPr>
              <a:buNone/>
            </a:pPr>
            <a:r>
              <a:rPr lang="en-US" sz="4100" dirty="0" err="1" smtClean="0"/>
              <a:t>f</a:t>
            </a:r>
            <a:r>
              <a:rPr lang="en-US" sz="4100" dirty="0" err="1" smtClean="0"/>
              <a:t>eo</a:t>
            </a:r>
            <a:r>
              <a:rPr lang="en-US" sz="4100" dirty="0" smtClean="0"/>
              <a:t>/a</a:t>
            </a:r>
          </a:p>
          <a:p>
            <a:pPr>
              <a:buNone/>
            </a:pPr>
            <a:r>
              <a:rPr lang="en-US" sz="4100" dirty="0" err="1" smtClean="0"/>
              <a:t>g</a:t>
            </a:r>
            <a:r>
              <a:rPr lang="en-US" sz="4100" dirty="0" err="1" smtClean="0"/>
              <a:t>rande</a:t>
            </a:r>
            <a:endParaRPr lang="en-US" sz="4100" dirty="0" smtClean="0"/>
          </a:p>
          <a:p>
            <a:pPr>
              <a:buNone/>
            </a:pPr>
            <a:r>
              <a:rPr lang="en-US" sz="4100" dirty="0" err="1" smtClean="0"/>
              <a:t>i</a:t>
            </a:r>
            <a:r>
              <a:rPr lang="en-US" sz="4100" dirty="0" err="1" smtClean="0"/>
              <a:t>mportante</a:t>
            </a:r>
            <a:endParaRPr lang="en-US" sz="4100" dirty="0" smtClean="0"/>
          </a:p>
          <a:p>
            <a:pPr>
              <a:buNone/>
            </a:pPr>
            <a:r>
              <a:rPr lang="en-US" sz="4100" dirty="0" err="1" smtClean="0"/>
              <a:t>m</a:t>
            </a:r>
            <a:r>
              <a:rPr lang="en-US" sz="4100" dirty="0" err="1" smtClean="0"/>
              <a:t>ismo</a:t>
            </a:r>
            <a:r>
              <a:rPr lang="en-US" sz="4100" dirty="0" smtClean="0"/>
              <a:t>/a</a:t>
            </a:r>
          </a:p>
          <a:p>
            <a:pPr>
              <a:buNone/>
            </a:pPr>
            <a:r>
              <a:rPr lang="en-US" sz="4100" dirty="0" err="1" smtClean="0"/>
              <a:t>p</a:t>
            </a:r>
            <a:r>
              <a:rPr lang="en-US" sz="4100" dirty="0" err="1" smtClean="0"/>
              <a:t>equeño</a:t>
            </a:r>
            <a:r>
              <a:rPr lang="en-US" sz="4100" dirty="0" smtClean="0"/>
              <a:t>/a</a:t>
            </a:r>
          </a:p>
          <a:p>
            <a:pPr>
              <a:buNone/>
            </a:pPr>
            <a:r>
              <a:rPr lang="en-US" sz="4100" dirty="0" err="1" smtClean="0"/>
              <a:t>p</a:t>
            </a:r>
            <a:r>
              <a:rPr lang="en-US" sz="4100" dirty="0" err="1" smtClean="0"/>
              <a:t>ropio</a:t>
            </a:r>
            <a:r>
              <a:rPr lang="en-US" sz="4100" dirty="0" smtClean="0"/>
              <a:t>/a</a:t>
            </a:r>
          </a:p>
          <a:p>
            <a:pPr>
              <a:buNone/>
            </a:pPr>
            <a:r>
              <a:rPr lang="en-US" sz="4100" dirty="0" smtClean="0"/>
              <a:t>Pretty</a:t>
            </a:r>
          </a:p>
          <a:p>
            <a:pPr>
              <a:buNone/>
            </a:pPr>
            <a:r>
              <a:rPr lang="en-US" sz="4100" dirty="0" smtClean="0"/>
              <a:t>Ugly</a:t>
            </a:r>
          </a:p>
          <a:p>
            <a:pPr>
              <a:buNone/>
            </a:pPr>
            <a:r>
              <a:rPr lang="en-US" sz="4100" dirty="0" smtClean="0"/>
              <a:t>Large</a:t>
            </a:r>
          </a:p>
          <a:p>
            <a:pPr>
              <a:buNone/>
            </a:pPr>
            <a:r>
              <a:rPr lang="en-US" sz="4100" dirty="0" smtClean="0"/>
              <a:t>Important</a:t>
            </a:r>
          </a:p>
          <a:p>
            <a:pPr>
              <a:buNone/>
            </a:pPr>
            <a:r>
              <a:rPr lang="en-US" sz="4100" dirty="0" smtClean="0"/>
              <a:t>Same</a:t>
            </a:r>
          </a:p>
          <a:p>
            <a:pPr>
              <a:buNone/>
            </a:pPr>
            <a:r>
              <a:rPr lang="en-US" sz="4100" dirty="0" smtClean="0"/>
              <a:t>Small</a:t>
            </a:r>
          </a:p>
          <a:p>
            <a:pPr>
              <a:buNone/>
            </a:pPr>
            <a:r>
              <a:rPr lang="en-US" sz="4100" dirty="0" smtClean="0"/>
              <a:t>own</a:t>
            </a:r>
            <a:endParaRPr lang="en-US" sz="4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15B5C"/>
                </a:solidFill>
              </a:rPr>
              <a:t>Compare and contrast</a:t>
            </a:r>
            <a:endParaRPr lang="en-US" dirty="0">
              <a:solidFill>
                <a:srgbClr val="415B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en-US" sz="3600" dirty="0" err="1" smtClean="0"/>
              <a:t>Mejor(es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El/la </a:t>
            </a:r>
            <a:r>
              <a:rPr lang="en-US" sz="3600" dirty="0" err="1" smtClean="0"/>
              <a:t>mejor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Los/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mejores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Menos</a:t>
            </a:r>
            <a:r>
              <a:rPr lang="en-US" sz="3600" dirty="0" smtClean="0"/>
              <a:t>….</a:t>
            </a:r>
            <a:r>
              <a:rPr lang="en-US" sz="3600" dirty="0" err="1" smtClean="0"/>
              <a:t>que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Peor(es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El/la </a:t>
            </a:r>
            <a:r>
              <a:rPr lang="en-US" sz="3600" dirty="0" err="1" smtClean="0"/>
              <a:t>peor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Los/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peores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Better than</a:t>
            </a:r>
          </a:p>
          <a:p>
            <a:pPr>
              <a:buNone/>
            </a:pPr>
            <a:r>
              <a:rPr lang="en-US" sz="3600" dirty="0" smtClean="0"/>
              <a:t>The best (singular)</a:t>
            </a:r>
          </a:p>
          <a:p>
            <a:pPr>
              <a:buNone/>
            </a:pPr>
            <a:r>
              <a:rPr lang="en-US" sz="3600" dirty="0" smtClean="0"/>
              <a:t>The best (plural)</a:t>
            </a:r>
          </a:p>
          <a:p>
            <a:pPr>
              <a:buNone/>
            </a:pPr>
            <a:r>
              <a:rPr lang="en-US" sz="3600" dirty="0" smtClean="0"/>
              <a:t>Less, fewer than</a:t>
            </a:r>
          </a:p>
          <a:p>
            <a:pPr>
              <a:buNone/>
            </a:pPr>
            <a:r>
              <a:rPr lang="en-US" sz="3600" dirty="0" smtClean="0"/>
              <a:t>Worse than</a:t>
            </a:r>
          </a:p>
          <a:p>
            <a:pPr>
              <a:buNone/>
            </a:pPr>
            <a:r>
              <a:rPr lang="en-US" sz="3600" dirty="0" smtClean="0"/>
              <a:t>The worst (singular)</a:t>
            </a:r>
          </a:p>
          <a:p>
            <a:pPr>
              <a:buNone/>
            </a:pPr>
            <a:r>
              <a:rPr lang="en-US" sz="3600" dirty="0" smtClean="0"/>
              <a:t>The worst (plural)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15B5C"/>
                </a:solidFill>
              </a:rPr>
              <a:t>Location and other useful words</a:t>
            </a:r>
            <a:endParaRPr lang="en-US" dirty="0">
              <a:solidFill>
                <a:srgbClr val="415B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3500" dirty="0" smtClean="0"/>
              <a:t>A la </a:t>
            </a:r>
            <a:r>
              <a:rPr lang="en-US" sz="3500" dirty="0" err="1" smtClean="0"/>
              <a:t>derecha</a:t>
            </a:r>
            <a:r>
              <a:rPr lang="en-US" sz="3500" dirty="0" smtClean="0"/>
              <a:t> (de)</a:t>
            </a:r>
          </a:p>
          <a:p>
            <a:pPr>
              <a:buNone/>
            </a:pPr>
            <a:r>
              <a:rPr lang="en-US" sz="3500" dirty="0" smtClean="0"/>
              <a:t>A la </a:t>
            </a:r>
            <a:r>
              <a:rPr lang="en-US" sz="3500" dirty="0" err="1" smtClean="0"/>
              <a:t>izquierda</a:t>
            </a:r>
            <a:r>
              <a:rPr lang="en-US" sz="3500" dirty="0" smtClean="0"/>
              <a:t> (de)</a:t>
            </a:r>
          </a:p>
          <a:p>
            <a:pPr>
              <a:buNone/>
            </a:pPr>
            <a:r>
              <a:rPr lang="en-US" sz="3500" dirty="0" smtClean="0"/>
              <a:t> </a:t>
            </a:r>
          </a:p>
          <a:p>
            <a:pPr>
              <a:buNone/>
            </a:pPr>
            <a:r>
              <a:rPr lang="en-US" sz="3500" dirty="0" smtClean="0"/>
              <a:t>La </a:t>
            </a:r>
            <a:r>
              <a:rPr lang="en-US" sz="3500" dirty="0" err="1" smtClean="0"/>
              <a:t>cosa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 </a:t>
            </a:r>
            <a:r>
              <a:rPr lang="en-US" sz="3500" dirty="0" err="1" smtClean="0"/>
              <a:t>para</a:t>
            </a:r>
            <a:r>
              <a:rPr lang="en-US" sz="3500" dirty="0" smtClean="0"/>
              <a:t> </a:t>
            </a:r>
            <a:r>
              <a:rPr lang="en-US" sz="3500" dirty="0" err="1" smtClean="0"/>
              <a:t>mí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Para </a:t>
            </a:r>
            <a:r>
              <a:rPr lang="en-US" sz="3500" dirty="0" err="1" smtClean="0"/>
              <a:t>ti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La </a:t>
            </a:r>
            <a:r>
              <a:rPr lang="en-US" sz="3500" dirty="0" err="1" smtClean="0"/>
              <a:t>posesión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To the right (of)</a:t>
            </a:r>
          </a:p>
          <a:p>
            <a:pPr>
              <a:buNone/>
            </a:pPr>
            <a:r>
              <a:rPr lang="en-US" sz="3500" dirty="0" smtClean="0"/>
              <a:t>To the left (of)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Thing</a:t>
            </a:r>
          </a:p>
          <a:p>
            <a:pPr>
              <a:buNone/>
            </a:pPr>
            <a:r>
              <a:rPr lang="en-US" sz="3500" dirty="0" smtClean="0"/>
              <a:t>In my opinion, for me</a:t>
            </a:r>
          </a:p>
          <a:p>
            <a:pPr>
              <a:buNone/>
            </a:pPr>
            <a:r>
              <a:rPr lang="en-US" sz="3000" dirty="0" smtClean="0"/>
              <a:t>In your opinion, for you</a:t>
            </a:r>
          </a:p>
          <a:p>
            <a:pPr>
              <a:buNone/>
            </a:pPr>
            <a:r>
              <a:rPr lang="en-US" sz="3500" dirty="0" smtClean="0"/>
              <a:t>possession</a:t>
            </a:r>
            <a:endParaRPr lang="en-US"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415B5C"/>
                </a:solidFill>
              </a:rPr>
              <a:t>Dormir</a:t>
            </a:r>
            <a:r>
              <a:rPr lang="en-US" dirty="0" smtClean="0">
                <a:solidFill>
                  <a:srgbClr val="415B5C"/>
                </a:solidFill>
              </a:rPr>
              <a:t>= to sleep (irregular)</a:t>
            </a:r>
            <a:endParaRPr lang="en-US" dirty="0">
              <a:solidFill>
                <a:srgbClr val="415B5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2121638"/>
          <a:ext cx="8504238" cy="3122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3703"/>
                <a:gridCol w="4340535"/>
              </a:tblGrid>
              <a:tr h="993605">
                <a:tc>
                  <a:txBody>
                    <a:bodyPr/>
                    <a:lstStyle/>
                    <a:p>
                      <a:r>
                        <a:rPr lang="en-US" sz="3700" dirty="0" err="1" smtClean="0"/>
                        <a:t>Yo</a:t>
                      </a:r>
                      <a:r>
                        <a:rPr lang="en-US" sz="3700" dirty="0" smtClean="0"/>
                        <a:t> </a:t>
                      </a:r>
                      <a:r>
                        <a:rPr lang="en-US" sz="3700" dirty="0" err="1" smtClean="0"/>
                        <a:t>duermo</a:t>
                      </a:r>
                      <a:endParaRPr lang="en-US" sz="3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700" dirty="0" err="1" smtClean="0"/>
                        <a:t>Nosotros</a:t>
                      </a:r>
                      <a:r>
                        <a:rPr lang="en-US" sz="3700" dirty="0" smtClean="0"/>
                        <a:t> </a:t>
                      </a:r>
                      <a:r>
                        <a:rPr lang="en-US" sz="3700" dirty="0" err="1" smtClean="0"/>
                        <a:t>dormimos</a:t>
                      </a:r>
                      <a:endParaRPr lang="en-US" sz="3700" dirty="0"/>
                    </a:p>
                  </a:txBody>
                  <a:tcPr/>
                </a:tc>
              </a:tr>
              <a:tr h="1176014">
                <a:tc>
                  <a:txBody>
                    <a:bodyPr/>
                    <a:lstStyle/>
                    <a:p>
                      <a:r>
                        <a:rPr lang="en-US" sz="3700" dirty="0" err="1" smtClean="0"/>
                        <a:t>Tú</a:t>
                      </a:r>
                      <a:r>
                        <a:rPr lang="en-US" sz="3700" dirty="0" smtClean="0"/>
                        <a:t> </a:t>
                      </a:r>
                      <a:r>
                        <a:rPr lang="en-US" sz="3700" dirty="0" err="1" smtClean="0"/>
                        <a:t>duermes</a:t>
                      </a:r>
                      <a:endParaRPr lang="en-US" sz="3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700" dirty="0" err="1" smtClean="0"/>
                        <a:t>Vosotros</a:t>
                      </a:r>
                      <a:r>
                        <a:rPr lang="en-US" sz="3700" dirty="0" smtClean="0"/>
                        <a:t> </a:t>
                      </a:r>
                      <a:r>
                        <a:rPr lang="en-US" sz="3700" dirty="0" err="1" smtClean="0"/>
                        <a:t>dormís</a:t>
                      </a:r>
                      <a:endParaRPr lang="en-US" sz="3700" dirty="0"/>
                    </a:p>
                  </a:txBody>
                  <a:tcPr/>
                </a:tc>
              </a:tr>
              <a:tr h="953236">
                <a:tc>
                  <a:txBody>
                    <a:bodyPr/>
                    <a:lstStyle/>
                    <a:p>
                      <a:r>
                        <a:rPr lang="en-US" sz="3700" dirty="0" err="1" smtClean="0"/>
                        <a:t>Ud</a:t>
                      </a:r>
                      <a:r>
                        <a:rPr lang="en-US" sz="3700" dirty="0" smtClean="0"/>
                        <a:t>. </a:t>
                      </a:r>
                      <a:r>
                        <a:rPr lang="en-US" sz="3700" dirty="0" err="1" smtClean="0"/>
                        <a:t>duerme</a:t>
                      </a:r>
                      <a:endParaRPr lang="en-US" sz="3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700" dirty="0" err="1" smtClean="0"/>
                        <a:t>Uds</a:t>
                      </a:r>
                      <a:r>
                        <a:rPr lang="en-US" sz="3700" dirty="0" smtClean="0"/>
                        <a:t>, </a:t>
                      </a:r>
                      <a:r>
                        <a:rPr lang="en-US" sz="3700" dirty="0" err="1" smtClean="0"/>
                        <a:t>duermen</a:t>
                      </a:r>
                      <a:endParaRPr lang="en-US" sz="37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144</TotalTime>
  <Words>407</Words>
  <Application>Microsoft Macintosh PowerPoint</Application>
  <PresentationFormat>On-screen Show (4:3)</PresentationFormat>
  <Paragraphs>167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Capítulo 6A En mi dormitorio</vt:lpstr>
      <vt:lpstr> Things in the bedroom</vt:lpstr>
      <vt:lpstr>Things in the bedroom..cont.</vt:lpstr>
      <vt:lpstr>Electronic Equipment</vt:lpstr>
      <vt:lpstr>Los colores </vt:lpstr>
      <vt:lpstr>Describing Something.</vt:lpstr>
      <vt:lpstr>Compare and contrast</vt:lpstr>
      <vt:lpstr>Location and other useful words</vt:lpstr>
      <vt:lpstr>Dormir= to sleep (irregular)</vt:lpstr>
      <vt:lpstr>Poder=to be able to (can) irregular </vt:lpstr>
      <vt:lpstr>Slide 11</vt:lpstr>
    </vt:vector>
  </TitlesOfParts>
  <Company>East Detroit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6A En mi dormitorio</dc:title>
  <dc:creator>East Detroit Public Schools</dc:creator>
  <cp:lastModifiedBy>East Detroit Public Schools</cp:lastModifiedBy>
  <cp:revision>8</cp:revision>
  <dcterms:created xsi:type="dcterms:W3CDTF">2013-04-22T12:11:21Z</dcterms:created>
  <dcterms:modified xsi:type="dcterms:W3CDTF">2013-04-22T14:35:44Z</dcterms:modified>
</cp:coreProperties>
</file>