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64BDB0F1-D0D2-9445-AA28-CBD2D8A4EFE7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C5B7673A-2F20-A649-83B9-26AD7084A4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488463"/>
            <a:ext cx="6511778" cy="103553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Capítulo</a:t>
            </a:r>
            <a:r>
              <a:rPr lang="en-US" dirty="0" smtClean="0"/>
              <a:t> 5B</a:t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dirty="0" err="1" smtClean="0"/>
              <a:t>Vamos</a:t>
            </a:r>
            <a:r>
              <a:rPr lang="en-US" dirty="0" smtClean="0"/>
              <a:t> a un </a:t>
            </a:r>
            <a:r>
              <a:rPr lang="en-US" dirty="0" err="1" smtClean="0"/>
              <a:t>restaurante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2188308"/>
            <a:ext cx="6081932" cy="3321538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3300" dirty="0" smtClean="0">
                <a:solidFill>
                  <a:srgbClr val="000000"/>
                </a:solidFill>
              </a:rPr>
              <a:t>Family Celebrations</a:t>
            </a:r>
          </a:p>
          <a:p>
            <a:pPr algn="l">
              <a:buFont typeface="Arial"/>
              <a:buChar char="•"/>
            </a:pPr>
            <a:r>
              <a:rPr lang="en-US" sz="3300" dirty="0" smtClean="0">
                <a:solidFill>
                  <a:srgbClr val="000000"/>
                </a:solidFill>
              </a:rPr>
              <a:t>Describing Family and friends</a:t>
            </a:r>
          </a:p>
          <a:p>
            <a:pPr algn="l">
              <a:buFont typeface="Arial"/>
              <a:buChar char="•"/>
            </a:pPr>
            <a:r>
              <a:rPr lang="en-US" sz="3300" dirty="0" smtClean="0">
                <a:solidFill>
                  <a:srgbClr val="000000"/>
                </a:solidFill>
              </a:rPr>
              <a:t>Ordering from a restaurant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239" y="3915996"/>
            <a:ext cx="30226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3078"/>
            <a:ext cx="9144000" cy="6564922"/>
          </a:xfrm>
        </p:spPr>
        <p:txBody>
          <a:bodyPr numCol="2"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hombre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mujer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joven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joven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Ahora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¿</a:t>
            </a:r>
            <a:r>
              <a:rPr lang="en-US" dirty="0" err="1" smtClean="0">
                <a:solidFill>
                  <a:srgbClr val="000000"/>
                </a:solidFill>
              </a:rPr>
              <a:t>Algo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más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De nada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Otro</a:t>
            </a:r>
            <a:r>
              <a:rPr lang="en-US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¡</a:t>
            </a:r>
            <a:r>
              <a:rPr lang="en-US" dirty="0" err="1" smtClean="0">
                <a:solidFill>
                  <a:srgbClr val="000000"/>
                </a:solidFill>
              </a:rPr>
              <a:t>Qué</a:t>
            </a:r>
            <a:r>
              <a:rPr lang="en-US" dirty="0" smtClean="0">
                <a:solidFill>
                  <a:srgbClr val="000000"/>
                </a:solidFill>
              </a:rPr>
              <a:t> + adjective!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Man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Woman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Young man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Young woman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Now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Anything else?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You’re welcome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Other/ another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How………….!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3078"/>
            <a:ext cx="9144000" cy="583308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Alto/a</a:t>
            </a:r>
          </a:p>
          <a:p>
            <a:pPr>
              <a:buNone/>
            </a:pPr>
            <a:r>
              <a:rPr lang="en-US" sz="3500" dirty="0" err="1" smtClean="0">
                <a:solidFill>
                  <a:srgbClr val="000000"/>
                </a:solidFill>
              </a:rPr>
              <a:t>Bajo</a:t>
            </a:r>
            <a:r>
              <a:rPr lang="en-US" sz="3500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sz="3500" dirty="0" err="1" smtClean="0">
                <a:solidFill>
                  <a:srgbClr val="000000"/>
                </a:solidFill>
              </a:rPr>
              <a:t>Corto</a:t>
            </a:r>
            <a:r>
              <a:rPr lang="en-US" sz="3500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sz="3500" dirty="0" err="1" smtClean="0">
                <a:solidFill>
                  <a:srgbClr val="000000"/>
                </a:solidFill>
              </a:rPr>
              <a:t>Guapo</a:t>
            </a:r>
            <a:r>
              <a:rPr lang="en-US" sz="3500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sz="3500" dirty="0" err="1" smtClean="0">
                <a:solidFill>
                  <a:srgbClr val="000000"/>
                </a:solidFill>
              </a:rPr>
              <a:t>Joven</a:t>
            </a:r>
            <a:endParaRPr lang="en-US" sz="35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Largo/a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Viejo/a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Tall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Short (stature)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Short (length)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Good-looking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Young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Long</a:t>
            </a:r>
          </a:p>
          <a:p>
            <a:pP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Old</a:t>
            </a:r>
          </a:p>
          <a:p>
            <a:pPr>
              <a:buNone/>
            </a:pPr>
            <a:endParaRPr lang="en-US" sz="35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3538"/>
            <a:ext cx="9144000" cy="658446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pelo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dirty="0" err="1" smtClean="0">
                <a:solidFill>
                  <a:srgbClr val="000000"/>
                </a:solidFill>
              </a:rPr>
              <a:t>anoso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dirty="0" err="1" smtClean="0">
                <a:solidFill>
                  <a:srgbClr val="000000"/>
                </a:solidFill>
              </a:rPr>
              <a:t>astaño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egro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r</a:t>
            </a:r>
            <a:r>
              <a:rPr lang="en-US" dirty="0" err="1" smtClean="0">
                <a:solidFill>
                  <a:srgbClr val="000000"/>
                </a:solidFill>
              </a:rPr>
              <a:t>ubio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000000"/>
                </a:solidFill>
              </a:rPr>
              <a:t>elirrojo</a:t>
            </a:r>
            <a:r>
              <a:rPr lang="en-US" dirty="0" smtClean="0">
                <a:solidFill>
                  <a:srgbClr val="000000"/>
                </a:solidFill>
              </a:rPr>
              <a:t>/a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Tener </a:t>
            </a:r>
            <a:r>
              <a:rPr lang="en-US" dirty="0" err="1" smtClean="0">
                <a:solidFill>
                  <a:srgbClr val="000000"/>
                </a:solidFill>
              </a:rPr>
              <a:t>calor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Tener </a:t>
            </a:r>
            <a:r>
              <a:rPr lang="en-US" dirty="0" err="1" smtClean="0">
                <a:solidFill>
                  <a:srgbClr val="000000"/>
                </a:solidFill>
              </a:rPr>
              <a:t>frío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Tener </a:t>
            </a:r>
            <a:r>
              <a:rPr lang="en-US" dirty="0" err="1" smtClean="0">
                <a:solidFill>
                  <a:srgbClr val="000000"/>
                </a:solidFill>
              </a:rPr>
              <a:t>sueño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Hair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Gray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Brown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Black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Blond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Red-headed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To be warm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To be cold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To be sleepy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700" y="273538"/>
            <a:ext cx="32893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4000"/>
            <a:ext cx="9144000" cy="6604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000000"/>
                </a:solidFill>
              </a:rPr>
              <a:t>d</a:t>
            </a:r>
            <a:r>
              <a:rPr lang="en-US" sz="3200" dirty="0" err="1" smtClean="0">
                <a:solidFill>
                  <a:srgbClr val="000000"/>
                </a:solidFill>
              </a:rPr>
              <a:t>elicioso</a:t>
            </a:r>
            <a:r>
              <a:rPr lang="en-US" sz="3200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000000"/>
                </a:solidFill>
              </a:rPr>
              <a:t>d</a:t>
            </a:r>
            <a:r>
              <a:rPr lang="en-US" sz="3200" dirty="0" err="1" smtClean="0">
                <a:solidFill>
                  <a:srgbClr val="000000"/>
                </a:solidFill>
              </a:rPr>
              <a:t>esear</a:t>
            </a:r>
            <a:endParaRPr lang="en-US" sz="32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0000"/>
                </a:solidFill>
              </a:rPr>
              <a:t>p</a:t>
            </a:r>
            <a:r>
              <a:rPr lang="en-US" sz="3200" dirty="0" err="1" smtClean="0">
                <a:solidFill>
                  <a:srgbClr val="000000"/>
                </a:solidFill>
              </a:rPr>
              <a:t>edir</a:t>
            </a:r>
            <a:r>
              <a:rPr lang="en-US" sz="3200" dirty="0" smtClean="0">
                <a:solidFill>
                  <a:srgbClr val="000000"/>
                </a:solidFill>
              </a:rPr>
              <a:t> (</a:t>
            </a:r>
            <a:r>
              <a:rPr lang="en-US" sz="3200" dirty="0" err="1" smtClean="0">
                <a:solidFill>
                  <a:srgbClr val="000000"/>
                </a:solidFill>
              </a:rPr>
              <a:t>e</a:t>
            </a:r>
            <a:r>
              <a:rPr lang="en-US" sz="3200" dirty="0" smtClean="0">
                <a:solidFill>
                  <a:srgbClr val="000000"/>
                </a:solidFill>
              </a:rPr>
              <a:t>=</a:t>
            </a:r>
            <a:r>
              <a:rPr lang="en-US" sz="3200" dirty="0" err="1" smtClean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e</a:t>
            </a:r>
            <a:r>
              <a:rPr lang="en-US" sz="3200" dirty="0" smtClean="0">
                <a:solidFill>
                  <a:srgbClr val="000000"/>
                </a:solidFill>
              </a:rPr>
              <a:t>l </a:t>
            </a:r>
            <a:r>
              <a:rPr lang="en-US" sz="3200" dirty="0" err="1" smtClean="0">
                <a:solidFill>
                  <a:srgbClr val="000000"/>
                </a:solidFill>
              </a:rPr>
              <a:t>plato</a:t>
            </a:r>
            <a:r>
              <a:rPr lang="en-US" sz="3200" dirty="0" smtClean="0">
                <a:solidFill>
                  <a:srgbClr val="000000"/>
                </a:solidFill>
              </a:rPr>
              <a:t> principal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d</a:t>
            </a:r>
            <a:r>
              <a:rPr lang="en-US" sz="3200" dirty="0" smtClean="0">
                <a:solidFill>
                  <a:srgbClr val="000000"/>
                </a:solidFill>
              </a:rPr>
              <a:t>e </a:t>
            </a:r>
            <a:r>
              <a:rPr lang="en-US" sz="3200" dirty="0" err="1" smtClean="0">
                <a:solidFill>
                  <a:srgbClr val="000000"/>
                </a:solidFill>
              </a:rPr>
              <a:t>plato</a:t>
            </a:r>
            <a:r>
              <a:rPr lang="en-US" sz="3200" dirty="0" smtClean="0">
                <a:solidFill>
                  <a:srgbClr val="000000"/>
                </a:solidFill>
              </a:rPr>
              <a:t> principal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e</a:t>
            </a:r>
            <a:r>
              <a:rPr lang="en-US" sz="3200" dirty="0" smtClean="0">
                <a:solidFill>
                  <a:srgbClr val="000000"/>
                </a:solidFill>
              </a:rPr>
              <a:t>l </a:t>
            </a:r>
            <a:r>
              <a:rPr lang="en-US" sz="3200" dirty="0" err="1" smtClean="0">
                <a:solidFill>
                  <a:srgbClr val="000000"/>
                </a:solidFill>
              </a:rPr>
              <a:t>postre</a:t>
            </a:r>
            <a:endParaRPr lang="en-US" sz="32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d</a:t>
            </a:r>
            <a:r>
              <a:rPr lang="en-US" sz="3200" dirty="0" smtClean="0">
                <a:solidFill>
                  <a:srgbClr val="000000"/>
                </a:solidFill>
              </a:rPr>
              <a:t>e </a:t>
            </a:r>
            <a:r>
              <a:rPr lang="en-US" sz="3200" dirty="0" err="1" smtClean="0">
                <a:solidFill>
                  <a:srgbClr val="000000"/>
                </a:solidFill>
              </a:rPr>
              <a:t>postre</a:t>
            </a:r>
            <a:endParaRPr lang="en-US" sz="32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0000"/>
                </a:solidFill>
              </a:rPr>
              <a:t>r</a:t>
            </a:r>
            <a:r>
              <a:rPr lang="en-US" sz="3200" dirty="0" err="1" smtClean="0">
                <a:solidFill>
                  <a:srgbClr val="000000"/>
                </a:solidFill>
              </a:rPr>
              <a:t>ico</a:t>
            </a:r>
            <a:r>
              <a:rPr lang="en-US" sz="3200" dirty="0" smtClean="0">
                <a:solidFill>
                  <a:srgbClr val="000000"/>
                </a:solidFill>
              </a:rPr>
              <a:t>/a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Delicious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To want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To order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Main dish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As a main dish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Dessert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For dessert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Rich/ tasty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833" y="83771"/>
            <a:ext cx="2607167" cy="1728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438" y="3958492"/>
            <a:ext cx="2596661" cy="1188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azúcar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cuchara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chuchillo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pimienta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plato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sal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servilleta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taza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tendor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El </a:t>
            </a:r>
            <a:r>
              <a:rPr lang="en-US" dirty="0" err="1" smtClean="0">
                <a:solidFill>
                  <a:srgbClr val="000000"/>
                </a:solidFill>
              </a:rPr>
              <a:t>vaso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Sugar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Spoon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Knife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Pepper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Plate/dish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Salt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Napkin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Cup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Fork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glass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700" y="4394200"/>
            <a:ext cx="32893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988" y="0"/>
            <a:ext cx="2705100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El </a:t>
            </a:r>
            <a:r>
              <a:rPr lang="en-US" b="1" dirty="0" err="1" smtClean="0">
                <a:solidFill>
                  <a:srgbClr val="000000"/>
                </a:solidFill>
              </a:rPr>
              <a:t>camarero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La </a:t>
            </a:r>
            <a:r>
              <a:rPr lang="en-US" b="1" dirty="0" err="1" smtClean="0">
                <a:solidFill>
                  <a:srgbClr val="000000"/>
                </a:solidFill>
              </a:rPr>
              <a:t>camarera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La </a:t>
            </a:r>
            <a:r>
              <a:rPr lang="en-US" b="1" dirty="0" err="1" smtClean="0">
                <a:solidFill>
                  <a:srgbClr val="000000"/>
                </a:solidFill>
              </a:rPr>
              <a:t>cuenta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El </a:t>
            </a:r>
            <a:r>
              <a:rPr lang="en-US" b="1" dirty="0" err="1" smtClean="0">
                <a:solidFill>
                  <a:srgbClr val="000000"/>
                </a:solidFill>
              </a:rPr>
              <a:t>menú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Me </a:t>
            </a:r>
            <a:r>
              <a:rPr lang="en-US" b="1" dirty="0" err="1" smtClean="0">
                <a:solidFill>
                  <a:srgbClr val="000000"/>
                </a:solidFill>
              </a:rPr>
              <a:t>falta(n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Quisiera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Traer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Le </a:t>
            </a:r>
            <a:r>
              <a:rPr lang="en-US" b="1" dirty="0" err="1" smtClean="0">
                <a:solidFill>
                  <a:srgbClr val="000000"/>
                </a:solidFill>
              </a:rPr>
              <a:t>traigo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¿me </a:t>
            </a:r>
            <a:r>
              <a:rPr lang="en-US" b="1" dirty="0" err="1" smtClean="0">
                <a:solidFill>
                  <a:srgbClr val="000000"/>
                </a:solidFill>
              </a:rPr>
              <a:t>trae</a:t>
            </a:r>
            <a:r>
              <a:rPr lang="en-US" b="1" dirty="0" smtClean="0">
                <a:solidFill>
                  <a:srgbClr val="000000"/>
                </a:solidFill>
              </a:rPr>
              <a:t>…?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Yo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traigo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Waiter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Waitress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 check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 menu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I need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I would like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To bring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I will bring you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Will you bring me….?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I bring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Venir</a:t>
            </a:r>
            <a:r>
              <a:rPr lang="en-US" dirty="0" smtClean="0"/>
              <a:t>- to come (irregular)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9248" y="1600200"/>
          <a:ext cx="8794752" cy="4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376"/>
                <a:gridCol w="4397376"/>
              </a:tblGrid>
              <a:tr h="1999880">
                <a:tc>
                  <a:txBody>
                    <a:bodyPr/>
                    <a:lstStyle/>
                    <a:p>
                      <a:r>
                        <a:rPr lang="en-US" sz="4300" b="0" dirty="0" err="1" smtClean="0">
                          <a:solidFill>
                            <a:srgbClr val="000000"/>
                          </a:solidFill>
                        </a:rPr>
                        <a:t>Yo</a:t>
                      </a:r>
                      <a:r>
                        <a:rPr lang="en-US" sz="43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4300" b="1" dirty="0" err="1" smtClean="0">
                          <a:solidFill>
                            <a:srgbClr val="000000"/>
                          </a:solidFill>
                        </a:rPr>
                        <a:t>vengo</a:t>
                      </a:r>
                      <a:endParaRPr lang="en-US" sz="43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43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300" b="0" dirty="0" err="1" smtClean="0">
                          <a:solidFill>
                            <a:srgbClr val="000000"/>
                          </a:solidFill>
                        </a:rPr>
                        <a:t>Nosotros</a:t>
                      </a:r>
                      <a:endParaRPr lang="en-US" sz="4300" b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4300" b="1" dirty="0" err="1" smtClean="0">
                          <a:solidFill>
                            <a:srgbClr val="000000"/>
                          </a:solidFill>
                        </a:rPr>
                        <a:t>venemos</a:t>
                      </a:r>
                      <a:endParaRPr lang="en-US" sz="43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655766">
                <a:tc>
                  <a:txBody>
                    <a:bodyPr/>
                    <a:lstStyle/>
                    <a:p>
                      <a:r>
                        <a:rPr lang="en-US" sz="4300" dirty="0" err="1" smtClean="0"/>
                        <a:t>Tú</a:t>
                      </a:r>
                      <a:r>
                        <a:rPr lang="en-US" sz="4300" dirty="0" smtClean="0"/>
                        <a:t> </a:t>
                      </a:r>
                      <a:r>
                        <a:rPr lang="en-US" sz="4300" b="1" dirty="0" err="1" smtClean="0"/>
                        <a:t>vienes</a:t>
                      </a:r>
                      <a:endParaRPr lang="en-US" sz="4300" b="1" dirty="0" smtClean="0"/>
                    </a:p>
                    <a:p>
                      <a:endParaRPr lang="en-US" sz="4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300" dirty="0" err="1" smtClean="0"/>
                        <a:t>Vosotros</a:t>
                      </a:r>
                      <a:endParaRPr lang="en-US" sz="4300" dirty="0" smtClean="0"/>
                    </a:p>
                    <a:p>
                      <a:r>
                        <a:rPr lang="en-US" sz="4300" b="1" dirty="0" err="1" smtClean="0"/>
                        <a:t>venís</a:t>
                      </a:r>
                      <a:endParaRPr lang="en-US" sz="4300" b="1" dirty="0" smtClean="0"/>
                    </a:p>
                    <a:p>
                      <a:endParaRPr lang="en-US" sz="4300" dirty="0"/>
                    </a:p>
                  </a:txBody>
                  <a:tcPr/>
                </a:tc>
              </a:tr>
              <a:tr h="867598">
                <a:tc>
                  <a:txBody>
                    <a:bodyPr/>
                    <a:lstStyle/>
                    <a:p>
                      <a:r>
                        <a:rPr lang="en-US" sz="4300" dirty="0" err="1" smtClean="0"/>
                        <a:t>Ud</a:t>
                      </a:r>
                      <a:r>
                        <a:rPr lang="en-US" sz="4300" dirty="0" smtClean="0"/>
                        <a:t>. </a:t>
                      </a:r>
                      <a:r>
                        <a:rPr lang="en-US" sz="4300" b="1" dirty="0" err="1" smtClean="0"/>
                        <a:t>viene</a:t>
                      </a:r>
                      <a:endParaRPr lang="en-US" sz="4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300" dirty="0" err="1" smtClean="0"/>
                        <a:t>Uds</a:t>
                      </a:r>
                      <a:r>
                        <a:rPr lang="en-US" sz="4300" dirty="0" smtClean="0"/>
                        <a:t>. </a:t>
                      </a:r>
                      <a:r>
                        <a:rPr lang="en-US" sz="4300" dirty="0" err="1" smtClean="0"/>
                        <a:t>vi</a:t>
                      </a:r>
                      <a:r>
                        <a:rPr lang="en-US" sz="4300" b="1" dirty="0" err="1" smtClean="0"/>
                        <a:t>enen</a:t>
                      </a:r>
                      <a:endParaRPr lang="en-US" sz="43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84</TotalTime>
  <Words>274</Words>
  <Application>Microsoft Macintosh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Metal</vt:lpstr>
      <vt:lpstr> Capítulo 5B ¡Vamos a un restaurante!</vt:lpstr>
      <vt:lpstr>Slide 2</vt:lpstr>
      <vt:lpstr>Slide 3</vt:lpstr>
      <vt:lpstr>Slide 4</vt:lpstr>
      <vt:lpstr>Slide 5</vt:lpstr>
      <vt:lpstr>Slide 6</vt:lpstr>
      <vt:lpstr>Slide 7</vt:lpstr>
      <vt:lpstr>Venir- to come (irregular)</vt:lpstr>
    </vt:vector>
  </TitlesOfParts>
  <Company>East 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Capítulo 5B ¡Vamos a un restaurante!</dc:title>
  <dc:creator>East Detroit Public Schools</dc:creator>
  <cp:lastModifiedBy>East Detroit Public Schools</cp:lastModifiedBy>
  <cp:revision>3</cp:revision>
  <dcterms:created xsi:type="dcterms:W3CDTF">2013-03-25T11:02:31Z</dcterms:created>
  <dcterms:modified xsi:type="dcterms:W3CDTF">2013-03-25T12:26:45Z</dcterms:modified>
</cp:coreProperties>
</file>