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/>
              <a:pPr/>
              <a:t>10/26/12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en-US"/>
              <a:pPr/>
              <a:t>10/26/12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1B10ED-3E22-AD45-B399-5A853B38FDA9}" type="datetimeFigureOut">
              <a:rPr lang="en-US" smtClean="0"/>
              <a:pPr/>
              <a:t>10/26/12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E6B515-7EBE-BD48-8B1A-9355D1F17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90" y="401054"/>
            <a:ext cx="8729578" cy="1524000"/>
          </a:xfrm>
        </p:spPr>
        <p:txBody>
          <a:bodyPr>
            <a:noAutofit/>
          </a:bodyPr>
          <a:lstStyle/>
          <a:p>
            <a:r>
              <a:rPr lang="en-US" sz="5600" dirty="0" smtClean="0">
                <a:solidFill>
                  <a:schemeClr val="accent1">
                    <a:lumMod val="75000"/>
                  </a:schemeClr>
                </a:solidFill>
              </a:rPr>
              <a:t>Vocabulario en </a:t>
            </a:r>
            <a:r>
              <a:rPr lang="en-US" sz="56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5600" dirty="0" err="1" smtClean="0">
                <a:solidFill>
                  <a:schemeClr val="accent1">
                    <a:lumMod val="75000"/>
                  </a:schemeClr>
                </a:solidFill>
              </a:rPr>
              <a:t>ontexto</a:t>
            </a:r>
            <a:endParaRPr lang="en-US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90" y="2673684"/>
            <a:ext cx="8284410" cy="304579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Personality traits</a:t>
            </a:r>
          </a:p>
          <a:p>
            <a:pPr algn="ctr"/>
            <a:r>
              <a:rPr lang="en-US" sz="4000" dirty="0" smtClean="0"/>
              <a:t>Ask and tell what people are like</a:t>
            </a:r>
          </a:p>
          <a:p>
            <a:pPr algn="ctr"/>
            <a:r>
              <a:rPr lang="en-US" sz="4000" dirty="0" smtClean="0"/>
              <a:t>Use adjectives to describe people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368" y="0"/>
            <a:ext cx="4518527" cy="78873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1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7" y="2673487"/>
            <a:ext cx="1470527" cy="196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34" y="2868282"/>
            <a:ext cx="1776329" cy="1768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82" y="3004840"/>
            <a:ext cx="2356184" cy="1631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464" y="4989793"/>
            <a:ext cx="1750064" cy="1574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318" y="3201098"/>
            <a:ext cx="1665893" cy="1108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882" y="4968069"/>
            <a:ext cx="2537232" cy="1595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937" y="788737"/>
            <a:ext cx="88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500" dirty="0" smtClean="0"/>
              <a:t>rite out a sentence describing the people in the photos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263" y="4968069"/>
            <a:ext cx="2067306" cy="1256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4632" y="1564561"/>
            <a:ext cx="54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:  La chica es muy simpática.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6019" y="1311957"/>
            <a:ext cx="1169994" cy="11699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9053" y="2232526"/>
            <a:ext cx="58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34105" y="2481951"/>
            <a:ext cx="71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99789" y="2868282"/>
            <a:ext cx="46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45684" y="2601858"/>
            <a:ext cx="57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99368" y="4636716"/>
            <a:ext cx="5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99789" y="4636716"/>
            <a:ext cx="46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45684" y="4636716"/>
            <a:ext cx="57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60421"/>
            <a:ext cx="7583487" cy="66842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2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1" y="641685"/>
            <a:ext cx="8301789" cy="4852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Read the </a:t>
            </a:r>
            <a:r>
              <a:rPr lang="en-US" dirty="0" err="1" smtClean="0">
                <a:solidFill>
                  <a:srgbClr val="000000"/>
                </a:solidFill>
              </a:rPr>
              <a:t>senteces</a:t>
            </a:r>
            <a:r>
              <a:rPr lang="en-US" dirty="0" smtClean="0">
                <a:solidFill>
                  <a:srgbClr val="000000"/>
                </a:solidFill>
              </a:rPr>
              <a:t>, then choose the appropriate word to </a:t>
            </a:r>
            <a:r>
              <a:rPr lang="en-US" dirty="0" err="1" smtClean="0">
                <a:solidFill>
                  <a:srgbClr val="000000"/>
                </a:solidFill>
              </a:rPr>
              <a:t>fillin</a:t>
            </a:r>
            <a:r>
              <a:rPr lang="en-US" dirty="0" smtClean="0">
                <a:solidFill>
                  <a:srgbClr val="000000"/>
                </a:solidFill>
              </a:rPr>
              <a:t> each blank.</a:t>
            </a:r>
          </a:p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Noel no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impaciente. Es muy </a:t>
            </a:r>
            <a:r>
              <a:rPr lang="en-US" u="sng" dirty="0" smtClean="0">
                <a:solidFill>
                  <a:srgbClr val="000000"/>
                </a:solidFill>
              </a:rPr>
              <a:t>paciente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mucho </a:t>
            </a:r>
            <a:r>
              <a:rPr lang="en-US" dirty="0" err="1" smtClean="0">
                <a:solidFill>
                  <a:srgbClr val="000000"/>
                </a:solidFill>
              </a:rPr>
              <a:t>practicar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deportes</a:t>
            </a:r>
            <a:r>
              <a:rPr lang="en-US" dirty="0" smtClean="0">
                <a:solidFill>
                  <a:srgbClr val="000000"/>
                </a:solidFill>
              </a:rPr>
              <a:t>. Es _______________.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veces no es </a:t>
            </a:r>
            <a:r>
              <a:rPr lang="en-US" dirty="0" err="1" smtClean="0">
                <a:solidFill>
                  <a:srgbClr val="000000"/>
                </a:solidFill>
              </a:rPr>
              <a:t>serio</a:t>
            </a:r>
            <a:r>
              <a:rPr lang="en-US" dirty="0" smtClean="0">
                <a:solidFill>
                  <a:srgbClr val="000000"/>
                </a:solidFill>
              </a:rPr>
              <a:t>.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________________.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tiempo</a:t>
            </a:r>
            <a:r>
              <a:rPr lang="en-US" dirty="0" smtClean="0">
                <a:solidFill>
                  <a:srgbClr val="000000"/>
                </a:solidFill>
              </a:rPr>
              <a:t> con amigos. Es muy _____________.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ordenado</a:t>
            </a:r>
            <a:r>
              <a:rPr lang="en-US" dirty="0" smtClean="0">
                <a:solidFill>
                  <a:srgbClr val="000000"/>
                </a:solidFill>
              </a:rPr>
              <a:t>. Es ___________________.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ir</a:t>
            </a:r>
            <a:r>
              <a:rPr lang="en-US" dirty="0" smtClean="0">
                <a:solidFill>
                  <a:srgbClr val="000000"/>
                </a:solidFill>
              </a:rPr>
              <a:t> a la </a:t>
            </a:r>
            <a:r>
              <a:rPr lang="en-US" dirty="0" err="1" smtClean="0">
                <a:solidFill>
                  <a:srgbClr val="000000"/>
                </a:solidFill>
              </a:rPr>
              <a:t>escuela</a:t>
            </a:r>
            <a:r>
              <a:rPr lang="en-US" dirty="0" smtClean="0">
                <a:solidFill>
                  <a:srgbClr val="000000"/>
                </a:solidFill>
              </a:rPr>
              <a:t>. Es _________________.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 es </a:t>
            </a:r>
            <a:r>
              <a:rPr lang="en-US" dirty="0" err="1" smtClean="0">
                <a:solidFill>
                  <a:srgbClr val="000000"/>
                </a:solidFill>
              </a:rPr>
              <a:t>perezoso</a:t>
            </a:r>
            <a:r>
              <a:rPr lang="en-US" dirty="0" smtClean="0">
                <a:solidFill>
                  <a:srgbClr val="000000"/>
                </a:solidFill>
              </a:rPr>
              <a:t>.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muy ____________.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11" y="5293895"/>
            <a:ext cx="8028739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rabajador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aciente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racioso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ociable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d</a:t>
            </a:r>
            <a:r>
              <a:rPr lang="en-US" dirty="0" smtClean="0"/>
              <a:t>eportista</a:t>
            </a:r>
          </a:p>
          <a:p>
            <a:pPr algn="ctr"/>
            <a:r>
              <a:rPr lang="en-US" dirty="0" err="1" smtClean="0"/>
              <a:t>estudioso</a:t>
            </a:r>
            <a:endParaRPr lang="en-US" dirty="0" smtClean="0"/>
          </a:p>
          <a:p>
            <a:pPr algn="ctr"/>
            <a:r>
              <a:rPr lang="en-US" dirty="0" smtClean="0"/>
              <a:t>desordenado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81263"/>
            <a:ext cx="7583487" cy="614948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Britannic Bold"/>
                <a:cs typeface="Britannic Bold"/>
              </a:rPr>
              <a:t>Yo soy……</a:t>
            </a:r>
            <a:endParaRPr lang="en-US" sz="2600" dirty="0">
              <a:solidFill>
                <a:schemeClr val="tx1"/>
              </a:solidFill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0350" y="1891917"/>
          <a:ext cx="8664576" cy="470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288"/>
                <a:gridCol w="4332288"/>
              </a:tblGrid>
              <a:tr h="672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 soy…………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 no soy……</a:t>
                      </a:r>
                      <a:endParaRPr lang="en-US" dirty="0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estudiosa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perezosa</a:t>
                      </a:r>
                      <a:endParaRPr lang="en-US" dirty="0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deportista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impaciente</a:t>
                      </a:r>
                      <a:endParaRPr lang="en-US" dirty="0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muy </a:t>
                      </a:r>
                      <a:r>
                        <a:rPr lang="en-US" dirty="0" err="1" smtClean="0"/>
                        <a:t>trabajadora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2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0350" y="1096211"/>
            <a:ext cx="86645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Make a chart like the one below. Write at least 5 adjectives in each column to say what you are like and are not like. Include muy </a:t>
            </a:r>
            <a:r>
              <a:rPr lang="en-US" sz="1700" dirty="0" err="1" smtClean="0"/>
              <a:t>o</a:t>
            </a:r>
            <a:r>
              <a:rPr lang="en-US" sz="1700" dirty="0" smtClean="0"/>
              <a:t> a veces when they are appropriate.</a:t>
            </a:r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1724526" y="0"/>
            <a:ext cx="574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Britannic Bold"/>
                <a:cs typeface="Britannic Bold"/>
              </a:rPr>
              <a:t>Actividad</a:t>
            </a:r>
            <a:r>
              <a:rPr lang="en-US" sz="4000" dirty="0" smtClean="0">
                <a:latin typeface="Britannic Bold"/>
                <a:cs typeface="Britannic Bold"/>
              </a:rPr>
              <a:t> 3</a:t>
            </a:r>
            <a:endParaRPr lang="en-US" sz="40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3447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4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815473"/>
            <a:ext cx="7583487" cy="13635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Find a partner, use the chart in </a:t>
            </a:r>
            <a:r>
              <a:rPr lang="en-US" dirty="0" err="1" smtClean="0">
                <a:solidFill>
                  <a:srgbClr val="000000"/>
                </a:solidFill>
              </a:rPr>
              <a:t>actividad</a:t>
            </a:r>
            <a:r>
              <a:rPr lang="en-US" dirty="0" smtClean="0">
                <a:solidFill>
                  <a:srgbClr val="000000"/>
                </a:solidFill>
              </a:rPr>
              <a:t> 3 to talk about your personality traits, and the traits to your partner. Take notes because you will need them in the next </a:t>
            </a:r>
            <a:r>
              <a:rPr lang="en-US" dirty="0" err="1" smtClean="0">
                <a:solidFill>
                  <a:srgbClr val="000000"/>
                </a:solidFill>
              </a:rPr>
              <a:t>actividad</a:t>
            </a:r>
            <a:r>
              <a:rPr lang="en-US" dirty="0" smtClean="0">
                <a:solidFill>
                  <a:srgbClr val="000000"/>
                </a:solidFill>
              </a:rPr>
              <a:t>.  Use the </a:t>
            </a:r>
            <a:r>
              <a:rPr lang="en-US" dirty="0" err="1" smtClean="0">
                <a:solidFill>
                  <a:srgbClr val="000000"/>
                </a:solidFill>
              </a:rPr>
              <a:t>modelo</a:t>
            </a:r>
            <a:r>
              <a:rPr lang="en-US" dirty="0" smtClean="0">
                <a:solidFill>
                  <a:srgbClr val="000000"/>
                </a:solidFill>
              </a:rPr>
              <a:t> to assist you.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053" y="2473157"/>
            <a:ext cx="85023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/>
              <a:t>Modelo</a:t>
            </a:r>
            <a:r>
              <a:rPr lang="en-US" sz="3800" dirty="0" smtClean="0"/>
              <a:t>:</a:t>
            </a:r>
          </a:p>
          <a:p>
            <a:pPr marL="342900" indent="-342900">
              <a:buAutoNum type="alphaLcPeriod"/>
            </a:pPr>
            <a:r>
              <a:rPr lang="en-US" sz="3800" dirty="0" smtClean="0"/>
              <a:t>¿Cómo eres?</a:t>
            </a:r>
          </a:p>
          <a:p>
            <a:pPr marL="342900" indent="-342900">
              <a:buAutoNum type="alphaLcPeriod"/>
            </a:pPr>
            <a:r>
              <a:rPr lang="en-US" sz="3800" dirty="0" smtClean="0"/>
              <a:t>Soy estudiosa </a:t>
            </a:r>
            <a:r>
              <a:rPr lang="en-US" sz="3800" dirty="0" err="1" smtClean="0"/>
              <a:t>y</a:t>
            </a:r>
            <a:r>
              <a:rPr lang="en-US" sz="3800" dirty="0" smtClean="0"/>
              <a:t> muy </a:t>
            </a:r>
            <a:r>
              <a:rPr lang="en-US" sz="3800" dirty="0" err="1" smtClean="0"/>
              <a:t>trabajadora</a:t>
            </a:r>
            <a:r>
              <a:rPr lang="en-US" sz="3800" dirty="0" smtClean="0"/>
              <a:t>. </a:t>
            </a:r>
            <a:r>
              <a:rPr lang="en-US" sz="3800" dirty="0" err="1" smtClean="0"/>
              <a:t>También</a:t>
            </a:r>
            <a:r>
              <a:rPr lang="en-US" sz="3800" dirty="0" smtClean="0"/>
              <a:t> soy deportista. ¿Y </a:t>
            </a:r>
            <a:r>
              <a:rPr lang="en-US" sz="3800" dirty="0" err="1" smtClean="0"/>
              <a:t>tú</a:t>
            </a:r>
            <a:r>
              <a:rPr lang="en-US" sz="3800" dirty="0" smtClean="0"/>
              <a:t>?</a:t>
            </a:r>
          </a:p>
          <a:p>
            <a:pPr marL="342900" indent="-342900"/>
            <a:r>
              <a:rPr lang="en-US" sz="3800" dirty="0" smtClean="0"/>
              <a:t>a. Soy </a:t>
            </a:r>
            <a:r>
              <a:rPr lang="en-US" sz="3800" dirty="0" err="1" smtClean="0"/>
              <a:t>artístico</a:t>
            </a:r>
            <a:r>
              <a:rPr lang="en-US" sz="3800" dirty="0" smtClean="0"/>
              <a:t>. Según </a:t>
            </a:r>
            <a:r>
              <a:rPr lang="en-US" sz="3800" dirty="0" err="1" smtClean="0"/>
              <a:t>mis</a:t>
            </a:r>
            <a:r>
              <a:rPr lang="en-US" sz="3800" dirty="0" smtClean="0"/>
              <a:t> amigos, soy </a:t>
            </a:r>
            <a:r>
              <a:rPr lang="en-US" sz="3800" dirty="0" err="1" smtClean="0"/>
              <a:t>talentoso</a:t>
            </a:r>
            <a:r>
              <a:rPr lang="en-US" sz="3800" dirty="0" smtClean="0"/>
              <a:t>. No soy </a:t>
            </a:r>
            <a:r>
              <a:rPr lang="en-US" sz="3800" dirty="0" err="1" smtClean="0"/>
              <a:t>Perezoso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6815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5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7" y="1136316"/>
            <a:ext cx="8082213" cy="4901414"/>
          </a:xfrm>
        </p:spPr>
        <p:txBody>
          <a:bodyPr/>
          <a:lstStyle/>
          <a:p>
            <a:pPr algn="ctr">
              <a:buNone/>
            </a:pPr>
            <a:r>
              <a:rPr lang="en-US" sz="3700" dirty="0" smtClean="0">
                <a:solidFill>
                  <a:srgbClr val="000000"/>
                </a:solidFill>
              </a:rPr>
              <a:t>Use the information from </a:t>
            </a:r>
            <a:r>
              <a:rPr lang="en-US" sz="3700" dirty="0" err="1" smtClean="0">
                <a:solidFill>
                  <a:srgbClr val="000000"/>
                </a:solidFill>
              </a:rPr>
              <a:t>Actividad</a:t>
            </a:r>
            <a:r>
              <a:rPr lang="en-US" sz="3700" dirty="0" smtClean="0">
                <a:solidFill>
                  <a:srgbClr val="000000"/>
                </a:solidFill>
              </a:rPr>
              <a:t> 3 &amp; 4 to help you write a paragraph description of yourself and your partner. Follow the model to help you make complete sentences. Practice capitalization and punctuation too!</a:t>
            </a:r>
          </a:p>
          <a:p>
            <a:pPr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7158"/>
            <a:ext cx="7583487" cy="61494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6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53253" y="2312737"/>
          <a:ext cx="7583488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744"/>
                <a:gridCol w="3791744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smtClean="0"/>
                        <a:t>Es…..</a:t>
                      </a:r>
                      <a:endParaRPr lang="en-US" sz="4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dirty="0" smtClean="0"/>
                        <a:t>No es……</a:t>
                      </a:r>
                      <a:endParaRPr lang="en-US" sz="4200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463" y="802106"/>
            <a:ext cx="77572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¿</a:t>
            </a:r>
            <a:r>
              <a:rPr lang="en-US" sz="2500" b="1" dirty="0" err="1" smtClean="0"/>
              <a:t>Qué</a:t>
            </a:r>
            <a:r>
              <a:rPr lang="en-US" sz="2500" b="1" dirty="0" smtClean="0"/>
              <a:t> es un </a:t>
            </a:r>
            <a:r>
              <a:rPr lang="en-US" sz="2500" b="1" dirty="0" err="1" smtClean="0"/>
              <a:t>buen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lider</a:t>
            </a:r>
            <a:r>
              <a:rPr lang="en-US" sz="2500" b="1" dirty="0" smtClean="0"/>
              <a:t>?</a:t>
            </a:r>
          </a:p>
          <a:p>
            <a:r>
              <a:rPr lang="en-US" sz="2000" dirty="0" smtClean="0"/>
              <a:t>A good leader has to have certain qualities. Fill in as many adjectives that in your opinion describe what a good leader is and is not.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79460" y="-1"/>
            <a:ext cx="7583487" cy="82252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chemeClr val="tx1"/>
                </a:solidFill>
                <a:latin typeface="Britannic Bold"/>
                <a:cs typeface="Britannic Bold"/>
              </a:rPr>
              <a:t> 7</a:t>
            </a:r>
            <a:endParaRPr lang="en-US" dirty="0">
              <a:solidFill>
                <a:schemeClr val="tx1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0" y="822527"/>
            <a:ext cx="8687611" cy="58442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Read the sentences below and indicate which character is being described: Chica sociable </a:t>
            </a:r>
            <a:r>
              <a:rPr lang="en-US" dirty="0" err="1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Chica </a:t>
            </a:r>
            <a:r>
              <a:rPr lang="en-US" dirty="0" err="1" smtClean="0">
                <a:solidFill>
                  <a:srgbClr val="000000"/>
                </a:solidFill>
              </a:rPr>
              <a:t>misteriosa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hablar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teléfono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ir</a:t>
            </a:r>
            <a:r>
              <a:rPr lang="en-US" dirty="0" smtClean="0">
                <a:solidFill>
                  <a:srgbClr val="000000"/>
                </a:solidFill>
              </a:rPr>
              <a:t> a la </a:t>
            </a:r>
            <a:r>
              <a:rPr lang="en-US" dirty="0" err="1" smtClean="0">
                <a:solidFill>
                  <a:srgbClr val="000000"/>
                </a:solidFill>
              </a:rPr>
              <a:t>escuela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Soy simpática.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 so muy ordenada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Soy </a:t>
            </a:r>
            <a:r>
              <a:rPr lang="en-US" dirty="0" err="1" smtClean="0">
                <a:solidFill>
                  <a:srgbClr val="000000"/>
                </a:solidFill>
              </a:rPr>
              <a:t>trabajadora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chica es </a:t>
            </a:r>
            <a:r>
              <a:rPr lang="en-US" dirty="0" err="1" smtClean="0">
                <a:solidFill>
                  <a:srgbClr val="000000"/>
                </a:solidFill>
              </a:rPr>
              <a:t>reservada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tiempo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mis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amigas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escribir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cuentos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779236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8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0" y="779236"/>
            <a:ext cx="8673179" cy="4458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Martiza</a:t>
            </a:r>
            <a:r>
              <a:rPr lang="en-US" dirty="0" smtClean="0">
                <a:solidFill>
                  <a:srgbClr val="000000"/>
                </a:solidFill>
              </a:rPr>
              <a:t> is talking about her friend Juan. Read the sentences, then choose the appropriate word to fill in each blank.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mucho </a:t>
            </a:r>
            <a:r>
              <a:rPr lang="en-US" dirty="0" err="1" smtClean="0">
                <a:solidFill>
                  <a:srgbClr val="000000"/>
                </a:solidFill>
              </a:rPr>
              <a:t>practicar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deportes</a:t>
            </a:r>
            <a:r>
              <a:rPr lang="en-US" dirty="0" smtClean="0">
                <a:solidFill>
                  <a:srgbClr val="000000"/>
                </a:solidFill>
              </a:rPr>
              <a:t>. Es 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 veces, no es </a:t>
            </a:r>
            <a:r>
              <a:rPr lang="en-US" dirty="0" err="1" smtClean="0">
                <a:solidFill>
                  <a:srgbClr val="000000"/>
                </a:solidFill>
              </a:rPr>
              <a:t>serio</a:t>
            </a:r>
            <a:r>
              <a:rPr lang="en-US" dirty="0" smtClean="0">
                <a:solidFill>
                  <a:srgbClr val="000000"/>
                </a:solidFill>
              </a:rPr>
              <a:t>.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___________.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tiempo</a:t>
            </a:r>
            <a:r>
              <a:rPr lang="en-US" dirty="0" smtClean="0">
                <a:solidFill>
                  <a:srgbClr val="000000"/>
                </a:solidFill>
              </a:rPr>
              <a:t> con amigos. Es muy __________.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ordenado</a:t>
            </a:r>
            <a:r>
              <a:rPr lang="en-US" dirty="0" smtClean="0">
                <a:solidFill>
                  <a:srgbClr val="000000"/>
                </a:solidFill>
              </a:rPr>
              <a:t>. Es 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Le </a:t>
            </a:r>
            <a:r>
              <a:rPr lang="en-US" dirty="0" err="1" smtClean="0">
                <a:solidFill>
                  <a:srgbClr val="000000"/>
                </a:solidFill>
              </a:rPr>
              <a:t>gusta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ir</a:t>
            </a:r>
            <a:r>
              <a:rPr lang="en-US" dirty="0" smtClean="0">
                <a:solidFill>
                  <a:srgbClr val="000000"/>
                </a:solidFill>
              </a:rPr>
              <a:t> a la </a:t>
            </a:r>
            <a:r>
              <a:rPr lang="en-US" dirty="0" err="1" smtClean="0">
                <a:solidFill>
                  <a:srgbClr val="000000"/>
                </a:solidFill>
              </a:rPr>
              <a:t>escuela</a:t>
            </a:r>
            <a:r>
              <a:rPr lang="en-US" dirty="0" smtClean="0">
                <a:solidFill>
                  <a:srgbClr val="000000"/>
                </a:solidFill>
              </a:rPr>
              <a:t>. Es 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No es </a:t>
            </a:r>
            <a:r>
              <a:rPr lang="en-US" dirty="0" err="1" smtClean="0">
                <a:solidFill>
                  <a:srgbClr val="000000"/>
                </a:solidFill>
              </a:rPr>
              <a:t>perezoso</a:t>
            </a:r>
            <a:r>
              <a:rPr lang="en-US" dirty="0" smtClean="0">
                <a:solidFill>
                  <a:srgbClr val="000000"/>
                </a:solidFill>
              </a:rPr>
              <a:t>. Es un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muy _________.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Es </a:t>
            </a:r>
            <a:r>
              <a:rPr lang="en-US" dirty="0" err="1" smtClean="0">
                <a:solidFill>
                  <a:srgbClr val="000000"/>
                </a:solidFill>
              </a:rPr>
              <a:t>simpático</a:t>
            </a:r>
            <a:r>
              <a:rPr lang="en-US" dirty="0" smtClean="0">
                <a:solidFill>
                  <a:srgbClr val="000000"/>
                </a:solidFill>
              </a:rPr>
              <a:t>. Es un amigo muy ________.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506" y="5238199"/>
            <a:ext cx="81969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trabajador		deportista		</a:t>
            </a:r>
            <a:r>
              <a:rPr lang="en-US" sz="2300" dirty="0" err="1" smtClean="0"/>
              <a:t>bueno</a:t>
            </a:r>
            <a:r>
              <a:rPr lang="en-US" sz="2300" dirty="0" smtClean="0"/>
              <a:t>		paciente		</a:t>
            </a:r>
            <a:r>
              <a:rPr lang="en-US" sz="2300" dirty="0" err="1" smtClean="0"/>
              <a:t>estudioso</a:t>
            </a:r>
            <a:r>
              <a:rPr lang="en-US" sz="2300" dirty="0" smtClean="0"/>
              <a:t> 		sociable			gracioso			desordenado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7457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9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3" y="855579"/>
            <a:ext cx="8689474" cy="569494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El </a:t>
            </a:r>
            <a:r>
              <a:rPr lang="en-US" dirty="0" err="1" smtClean="0">
                <a:solidFill>
                  <a:srgbClr val="000000"/>
                </a:solidFill>
              </a:rPr>
              <a:t>poema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i="1" dirty="0" smtClean="0">
                <a:solidFill>
                  <a:srgbClr val="000000"/>
                </a:solidFill>
              </a:rPr>
              <a:t>Soy Elena</a:t>
            </a:r>
            <a:r>
              <a:rPr lang="en-US" dirty="0" smtClean="0">
                <a:solidFill>
                  <a:srgbClr val="000000"/>
                </a:solidFill>
              </a:rPr>
              <a:t>” The following poem is called a </a:t>
            </a:r>
            <a:r>
              <a:rPr lang="en-US" dirty="0" err="1" smtClean="0">
                <a:solidFill>
                  <a:srgbClr val="000000"/>
                </a:solidFill>
              </a:rPr>
              <a:t>poema</a:t>
            </a:r>
            <a:r>
              <a:rPr lang="en-US" dirty="0" smtClean="0">
                <a:solidFill>
                  <a:srgbClr val="000000"/>
                </a:solidFill>
              </a:rPr>
              <a:t> en diamante. Can you guess why? After you’ve read the poem answer the questions.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Soy Elena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En general, soy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Reservada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ordenada.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veces, </a:t>
            </a:r>
            <a:r>
              <a:rPr lang="en-US" dirty="0" err="1" smtClean="0">
                <a:solidFill>
                  <a:srgbClr val="000000"/>
                </a:solidFill>
              </a:rPr>
              <a:t>woy</a:t>
            </a:r>
            <a:r>
              <a:rPr lang="en-US" dirty="0" smtClean="0">
                <a:solidFill>
                  <a:srgbClr val="000000"/>
                </a:solidFill>
              </a:rPr>
              <a:t> atrevida,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Graciosa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impaciente.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No soy mi deportista </a:t>
            </a:r>
            <a:r>
              <a:rPr lang="en-US" dirty="0" err="1" smtClean="0">
                <a:solidFill>
                  <a:srgbClr val="000000"/>
                </a:solidFill>
              </a:rPr>
              <a:t>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artístic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¡Yo soy so!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59489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9 continued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Which activity would you invite Elena to do based on what she has told you about herself.</a:t>
            </a:r>
          </a:p>
          <a:p>
            <a:pPr marL="457200" indent="-45720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Dibujar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dirty="0" err="1" smtClean="0">
                <a:solidFill>
                  <a:srgbClr val="000000"/>
                </a:solidFill>
              </a:rPr>
              <a:t>montar</a:t>
            </a:r>
            <a:r>
              <a:rPr lang="en-US" dirty="0" smtClean="0">
                <a:solidFill>
                  <a:srgbClr val="000000"/>
                </a:solidFill>
              </a:rPr>
              <a:t> en </a:t>
            </a:r>
            <a:r>
              <a:rPr lang="en-US" dirty="0" err="1" smtClean="0">
                <a:solidFill>
                  <a:srgbClr val="000000"/>
                </a:solidFill>
              </a:rPr>
              <a:t>monopatín</a:t>
            </a:r>
            <a:r>
              <a:rPr lang="en-US" dirty="0" smtClean="0">
                <a:solidFill>
                  <a:srgbClr val="000000"/>
                </a:solidFill>
              </a:rPr>
              <a:t>	        </a:t>
            </a:r>
            <a:r>
              <a:rPr lang="en-US" dirty="0" err="1" smtClean="0">
                <a:solidFill>
                  <a:srgbClr val="000000"/>
                </a:solidFill>
              </a:rPr>
              <a:t>escuchar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música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en-US" dirty="0" smtClean="0">
                <a:solidFill>
                  <a:srgbClr val="000000"/>
                </a:solidFill>
              </a:rPr>
              <a:t>2. Rewrite this poem replacing </a:t>
            </a:r>
            <a:r>
              <a:rPr lang="en-US" i="1" dirty="0" smtClean="0">
                <a:solidFill>
                  <a:srgbClr val="000000"/>
                </a:solidFill>
              </a:rPr>
              <a:t>Soy Elena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i="1" dirty="0" smtClean="0">
                <a:solidFill>
                  <a:srgbClr val="000000"/>
                </a:solidFill>
              </a:rPr>
              <a:t>Soy </a:t>
            </a:r>
            <a:r>
              <a:rPr lang="en-US" i="1" dirty="0" err="1" smtClean="0">
                <a:solidFill>
                  <a:srgbClr val="000000"/>
                </a:solidFill>
              </a:rPr>
              <a:t>Tomás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053" y="1042737"/>
            <a:ext cx="8114631" cy="56938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600" dirty="0" err="1"/>
              <a:t>a</a:t>
            </a:r>
            <a:r>
              <a:rPr lang="en-US" sz="2600" dirty="0" err="1" smtClean="0"/>
              <a:t>rtístico</a:t>
            </a:r>
            <a:r>
              <a:rPr lang="en-US" sz="2600" dirty="0" smtClean="0"/>
              <a:t> (a)</a:t>
            </a:r>
          </a:p>
          <a:p>
            <a:r>
              <a:rPr lang="en-US" sz="2600" dirty="0" err="1"/>
              <a:t>a</a:t>
            </a:r>
            <a:r>
              <a:rPr lang="en-US" sz="2600" dirty="0" err="1" smtClean="0"/>
              <a:t>trevido</a:t>
            </a:r>
            <a:r>
              <a:rPr lang="en-US" sz="2600" dirty="0" smtClean="0"/>
              <a:t> (a)</a:t>
            </a:r>
          </a:p>
          <a:p>
            <a:r>
              <a:rPr lang="en-US" sz="2600" dirty="0" err="1"/>
              <a:t>b</a:t>
            </a:r>
            <a:r>
              <a:rPr lang="en-US" sz="2600" dirty="0" err="1" smtClean="0"/>
              <a:t>ueno</a:t>
            </a:r>
            <a:r>
              <a:rPr lang="en-US" sz="2600" dirty="0" smtClean="0"/>
              <a:t> (a)</a:t>
            </a:r>
          </a:p>
          <a:p>
            <a:r>
              <a:rPr lang="en-US" sz="2600" dirty="0"/>
              <a:t>d</a:t>
            </a:r>
            <a:r>
              <a:rPr lang="en-US" sz="2600" dirty="0" smtClean="0"/>
              <a:t>esordenado (a</a:t>
            </a:r>
          </a:p>
          <a:p>
            <a:r>
              <a:rPr lang="en-US" sz="2600" dirty="0" err="1"/>
              <a:t>e</a:t>
            </a:r>
            <a:r>
              <a:rPr lang="en-US" sz="2600" dirty="0" err="1" smtClean="0"/>
              <a:t>studioso</a:t>
            </a:r>
            <a:r>
              <a:rPr lang="en-US" sz="2600" dirty="0" smtClean="0"/>
              <a:t> (a)</a:t>
            </a:r>
          </a:p>
          <a:p>
            <a:r>
              <a:rPr lang="en-US" sz="2600" dirty="0"/>
              <a:t>g</a:t>
            </a:r>
            <a:r>
              <a:rPr lang="en-US" sz="2600" dirty="0" smtClean="0"/>
              <a:t>racioso (a)</a:t>
            </a:r>
          </a:p>
          <a:p>
            <a:r>
              <a:rPr lang="en-US" sz="2600" dirty="0" err="1"/>
              <a:t>o</a:t>
            </a:r>
            <a:r>
              <a:rPr lang="en-US" sz="2600" dirty="0" err="1" smtClean="0"/>
              <a:t>rdenado</a:t>
            </a:r>
            <a:r>
              <a:rPr lang="en-US" sz="2600" dirty="0" smtClean="0"/>
              <a:t> (a)</a:t>
            </a:r>
          </a:p>
          <a:p>
            <a:r>
              <a:rPr lang="en-US" sz="2600" dirty="0" err="1"/>
              <a:t>p</a:t>
            </a:r>
            <a:r>
              <a:rPr lang="en-US" sz="2600" dirty="0" err="1" smtClean="0"/>
              <a:t>erezoso</a:t>
            </a:r>
            <a:r>
              <a:rPr lang="en-US" sz="2600" dirty="0" smtClean="0"/>
              <a:t> (a)</a:t>
            </a:r>
          </a:p>
          <a:p>
            <a:r>
              <a:rPr lang="en-US" sz="2600" dirty="0"/>
              <a:t>r</a:t>
            </a:r>
            <a:r>
              <a:rPr lang="en-US" sz="2600" dirty="0" smtClean="0"/>
              <a:t>eservado (a)</a:t>
            </a:r>
          </a:p>
          <a:p>
            <a:r>
              <a:rPr lang="en-US" sz="2600" dirty="0" err="1"/>
              <a:t>s</a:t>
            </a:r>
            <a:r>
              <a:rPr lang="en-US" sz="2600" dirty="0" err="1" smtClean="0"/>
              <a:t>impático</a:t>
            </a:r>
            <a:r>
              <a:rPr lang="en-US" sz="2600" dirty="0" smtClean="0"/>
              <a:t> (a)</a:t>
            </a:r>
          </a:p>
          <a:p>
            <a:r>
              <a:rPr lang="en-US" sz="2600" dirty="0" err="1" smtClean="0"/>
              <a:t>serio</a:t>
            </a:r>
            <a:r>
              <a:rPr lang="en-US" sz="2600" dirty="0" smtClean="0"/>
              <a:t> (a)</a:t>
            </a:r>
          </a:p>
          <a:p>
            <a:r>
              <a:rPr lang="en-US" sz="2600" dirty="0" err="1"/>
              <a:t>t</a:t>
            </a:r>
            <a:r>
              <a:rPr lang="en-US" sz="2600" dirty="0" err="1" smtClean="0"/>
              <a:t>alentoso</a:t>
            </a:r>
            <a:r>
              <a:rPr lang="en-US" sz="2600" dirty="0" smtClean="0"/>
              <a:t> (a)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rabajador (a)</a:t>
            </a:r>
          </a:p>
          <a:p>
            <a:endParaRPr lang="en-US" sz="2600" dirty="0" smtClean="0"/>
          </a:p>
          <a:p>
            <a:r>
              <a:rPr lang="en-US" sz="2600" dirty="0" smtClean="0"/>
              <a:t>artistic</a:t>
            </a:r>
          </a:p>
          <a:p>
            <a:r>
              <a:rPr lang="en-US" sz="2600" dirty="0"/>
              <a:t>d</a:t>
            </a:r>
            <a:r>
              <a:rPr lang="en-US" sz="2600" dirty="0" smtClean="0"/>
              <a:t>aring</a:t>
            </a:r>
          </a:p>
          <a:p>
            <a:r>
              <a:rPr lang="en-US" sz="2600" dirty="0"/>
              <a:t>g</a:t>
            </a:r>
            <a:r>
              <a:rPr lang="en-US" sz="2600" dirty="0" smtClean="0"/>
              <a:t>ood</a:t>
            </a:r>
          </a:p>
          <a:p>
            <a:r>
              <a:rPr lang="en-US" sz="2600" dirty="0"/>
              <a:t>m</a:t>
            </a:r>
            <a:r>
              <a:rPr lang="en-US" sz="2600" dirty="0" smtClean="0"/>
              <a:t>essy</a:t>
            </a:r>
          </a:p>
          <a:p>
            <a:r>
              <a:rPr lang="en-US" sz="2600" dirty="0"/>
              <a:t>s</a:t>
            </a:r>
            <a:r>
              <a:rPr lang="en-US" sz="2600" dirty="0" smtClean="0"/>
              <a:t>tudious (studier)</a:t>
            </a:r>
          </a:p>
          <a:p>
            <a:r>
              <a:rPr lang="en-US" sz="2600" dirty="0"/>
              <a:t>f</a:t>
            </a:r>
            <a:r>
              <a:rPr lang="en-US" sz="2600" dirty="0" smtClean="0"/>
              <a:t>unny</a:t>
            </a:r>
          </a:p>
          <a:p>
            <a:r>
              <a:rPr lang="en-US" sz="2600" dirty="0"/>
              <a:t>o</a:t>
            </a:r>
            <a:r>
              <a:rPr lang="en-US" sz="2600" dirty="0" smtClean="0"/>
              <a:t>rganized/ neat</a:t>
            </a:r>
          </a:p>
          <a:p>
            <a:r>
              <a:rPr lang="en-US" sz="2600" dirty="0" smtClean="0"/>
              <a:t>lazy</a:t>
            </a:r>
          </a:p>
          <a:p>
            <a:r>
              <a:rPr lang="en-US" sz="2600" dirty="0"/>
              <a:t>r</a:t>
            </a:r>
            <a:r>
              <a:rPr lang="en-US" sz="2600" dirty="0" smtClean="0"/>
              <a:t>eserved/ shy</a:t>
            </a:r>
          </a:p>
          <a:p>
            <a:r>
              <a:rPr lang="en-US" sz="2600" dirty="0"/>
              <a:t>n</a:t>
            </a:r>
            <a:r>
              <a:rPr lang="en-US" sz="2600" dirty="0" smtClean="0"/>
              <a:t>ice/ friendly</a:t>
            </a:r>
          </a:p>
          <a:p>
            <a:r>
              <a:rPr lang="en-US" sz="2600" dirty="0" smtClean="0"/>
              <a:t>serious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alented</a:t>
            </a:r>
          </a:p>
          <a:p>
            <a:r>
              <a:rPr lang="en-US" sz="2600" dirty="0"/>
              <a:t>h</a:t>
            </a:r>
            <a:r>
              <a:rPr lang="en-US" sz="2600" dirty="0" smtClean="0"/>
              <a:t>ardworking</a:t>
            </a:r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0632"/>
            <a:ext cx="8769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9C0001"/>
                </a:solidFill>
                <a:latin typeface="Britannic Bold"/>
                <a:cs typeface="Britannic Bold"/>
              </a:rPr>
              <a:t>Voca</a:t>
            </a:r>
            <a:r>
              <a:rPr lang="en-US" sz="4000" b="1" dirty="0" smtClean="0">
                <a:solidFill>
                  <a:srgbClr val="9C0001"/>
                </a:solidFill>
                <a:latin typeface="Britannic Bold"/>
                <a:cs typeface="Britannic Bold"/>
              </a:rPr>
              <a:t>bulario Masculine &amp; feminine</a:t>
            </a:r>
            <a:endParaRPr lang="en-US" sz="4000" b="1" dirty="0">
              <a:solidFill>
                <a:srgbClr val="9C0001"/>
              </a:solidFill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969211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10</a:t>
            </a:r>
            <a:b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</a:b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Una </a:t>
            </a:r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poema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personal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3" y="1350211"/>
            <a:ext cx="8502316" cy="46875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Write un </a:t>
            </a:r>
            <a:r>
              <a:rPr lang="en-US" sz="2800" dirty="0" err="1" smtClean="0">
                <a:solidFill>
                  <a:srgbClr val="000000"/>
                </a:solidFill>
              </a:rPr>
              <a:t>poema</a:t>
            </a:r>
            <a:r>
              <a:rPr lang="en-US" sz="2800" dirty="0" smtClean="0">
                <a:solidFill>
                  <a:srgbClr val="000000"/>
                </a:solidFill>
              </a:rPr>
              <a:t> en diamante about </a:t>
            </a:r>
            <a:r>
              <a:rPr lang="en-US" sz="2800" dirty="0" err="1" smtClean="0">
                <a:solidFill>
                  <a:srgbClr val="000000"/>
                </a:solidFill>
              </a:rPr>
              <a:t>youself</a:t>
            </a:r>
            <a:r>
              <a:rPr lang="en-US" sz="2800" dirty="0" smtClean="0">
                <a:solidFill>
                  <a:srgbClr val="000000"/>
                </a:solidFill>
              </a:rPr>
              <a:t>. Choose adjectives that best describe you. Look back at your chart from past </a:t>
            </a:r>
            <a:r>
              <a:rPr lang="en-US" sz="2800" dirty="0" err="1" smtClean="0">
                <a:solidFill>
                  <a:srgbClr val="000000"/>
                </a:solidFill>
              </a:rPr>
              <a:t>actividades</a:t>
            </a:r>
            <a:r>
              <a:rPr lang="en-US" sz="2800" dirty="0" smtClean="0">
                <a:solidFill>
                  <a:srgbClr val="000000"/>
                </a:solidFill>
              </a:rPr>
              <a:t> for some ideas. </a:t>
            </a:r>
            <a:r>
              <a:rPr lang="en-US" sz="2800" dirty="0" err="1" smtClean="0">
                <a:solidFill>
                  <a:srgbClr val="000000"/>
                </a:solidFill>
              </a:rPr>
              <a:t>Subsitute</a:t>
            </a:r>
            <a:r>
              <a:rPr lang="en-US" sz="2800" dirty="0" smtClean="0">
                <a:solidFill>
                  <a:srgbClr val="000000"/>
                </a:solidFill>
              </a:rPr>
              <a:t> your adjectives in the poem from above. Be sure to write the poem in the form of a diamond. You might want to use nice handwriting and illustrate your work.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85" y="4523324"/>
            <a:ext cx="1992025" cy="203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09816" y="347580"/>
            <a:ext cx="7583487" cy="56147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11 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05" y="909054"/>
            <a:ext cx="8099198" cy="512867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Write the word “el” in really big letters on a piece of paper.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On the back side, write the word “la” in really big letters.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I will say words you already know in Spanish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When you hear a masculine words, hold up “el”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When you hear a feminine word, hold up “la”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9200" dirty="0" smtClean="0">
                <a:solidFill>
                  <a:srgbClr val="000000"/>
                </a:solidFill>
              </a:rPr>
              <a:t>“el”				“la”</a:t>
            </a:r>
            <a:endParaRPr lang="en-US" sz="9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12</a:t>
            </a:r>
            <a:b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</a:b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¿</a:t>
            </a:r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Qué</a:t>
            </a:r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 es?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Es </a:t>
            </a:r>
            <a:r>
              <a:rPr lang="en-US" dirty="0" err="1" smtClean="0">
                <a:solidFill>
                  <a:srgbClr val="000000"/>
                </a:solidFill>
              </a:rPr>
              <a:t>un(a</a:t>
            </a:r>
            <a:r>
              <a:rPr lang="en-US" dirty="0" smtClean="0">
                <a:solidFill>
                  <a:srgbClr val="000000"/>
                </a:solidFill>
              </a:rPr>
              <a:t>) _________________.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2551094"/>
            <a:ext cx="1885950" cy="143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01" y="979533"/>
            <a:ext cx="1409700" cy="144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537" y="4922131"/>
            <a:ext cx="1743413" cy="1329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221" y="1341364"/>
            <a:ext cx="1074821" cy="1079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349" y="4606087"/>
            <a:ext cx="1383690" cy="1645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795" y="4606087"/>
            <a:ext cx="1575803" cy="157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4737" y="2420982"/>
            <a:ext cx="2093926" cy="1568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737" y="4122147"/>
            <a:ext cx="1540727" cy="2129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0766" y="2696385"/>
            <a:ext cx="2496552" cy="1652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87158"/>
            <a:ext cx="7583487" cy="69515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Britannic Bold"/>
                <a:cs typeface="Britannic Bold"/>
              </a:rPr>
              <a:t>Actividad</a:t>
            </a:r>
            <a:r>
              <a:rPr lang="en-US" smtClean="0">
                <a:solidFill>
                  <a:srgbClr val="000000"/>
                </a:solidFill>
                <a:latin typeface="Britannic Bold"/>
                <a:cs typeface="Britannic Bold"/>
              </a:rPr>
              <a:t> 13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042737"/>
            <a:ext cx="8555790" cy="54810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Read and write out the following sentences and complete each one with </a:t>
            </a:r>
            <a:r>
              <a:rPr lang="en-US" b="1" dirty="0" smtClean="0">
                <a:solidFill>
                  <a:srgbClr val="000000"/>
                </a:solidFill>
              </a:rPr>
              <a:t>un or una.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La Sra. </a:t>
            </a:r>
            <a:r>
              <a:rPr lang="en-US" dirty="0" err="1" smtClean="0">
                <a:solidFill>
                  <a:srgbClr val="000000"/>
                </a:solidFill>
              </a:rPr>
              <a:t>Secada</a:t>
            </a:r>
            <a:r>
              <a:rPr lang="en-US" dirty="0" smtClean="0">
                <a:solidFill>
                  <a:srgbClr val="000000"/>
                </a:solidFill>
              </a:rPr>
              <a:t> es  _____ </a:t>
            </a:r>
            <a:r>
              <a:rPr lang="en-US" dirty="0" err="1" smtClean="0">
                <a:solidFill>
                  <a:srgbClr val="000000"/>
                </a:solidFill>
              </a:rPr>
              <a:t>profesora</a:t>
            </a:r>
            <a:r>
              <a:rPr lang="en-US" dirty="0" smtClean="0">
                <a:solidFill>
                  <a:srgbClr val="000000"/>
                </a:solidFill>
              </a:rPr>
              <a:t> simpática.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Alicia es _____ </a:t>
            </a:r>
            <a:r>
              <a:rPr lang="en-US" dirty="0" err="1" smtClean="0">
                <a:solidFill>
                  <a:srgbClr val="000000"/>
                </a:solidFill>
              </a:rPr>
              <a:t>estudiante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trabajadora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Juan Carlos es _____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Perezoso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Germáan</a:t>
            </a:r>
            <a:r>
              <a:rPr lang="en-US" dirty="0" smtClean="0">
                <a:solidFill>
                  <a:srgbClr val="000000"/>
                </a:solidFill>
              </a:rPr>
              <a:t> es ______ </a:t>
            </a:r>
            <a:r>
              <a:rPr lang="en-US" dirty="0" err="1" smtClean="0">
                <a:solidFill>
                  <a:srgbClr val="000000"/>
                </a:solidFill>
              </a:rPr>
              <a:t>chico</a:t>
            </a:r>
            <a:r>
              <a:rPr lang="en-US" dirty="0" smtClean="0">
                <a:solidFill>
                  <a:srgbClr val="000000"/>
                </a:solidFill>
              </a:rPr>
              <a:t> sociable.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El Sr. </a:t>
            </a:r>
            <a:r>
              <a:rPr lang="en-US" dirty="0" err="1" smtClean="0">
                <a:solidFill>
                  <a:srgbClr val="000000"/>
                </a:solidFill>
              </a:rPr>
              <a:t>Guzmán</a:t>
            </a:r>
            <a:r>
              <a:rPr lang="en-US" dirty="0" smtClean="0">
                <a:solidFill>
                  <a:srgbClr val="000000"/>
                </a:solidFill>
              </a:rPr>
              <a:t> es ___ </a:t>
            </a:r>
            <a:r>
              <a:rPr lang="en-US" dirty="0" err="1" smtClean="0">
                <a:solidFill>
                  <a:srgbClr val="000000"/>
                </a:solidFill>
              </a:rPr>
              <a:t>profesor</a:t>
            </a:r>
            <a:r>
              <a:rPr lang="en-US" dirty="0" smtClean="0">
                <a:solidFill>
                  <a:srgbClr val="000000"/>
                </a:solidFill>
              </a:rPr>
              <a:t> gracioso.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Adrianna es ____ chica muy seria.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La Srta. </a:t>
            </a:r>
            <a:r>
              <a:rPr lang="en-US" dirty="0" err="1" smtClean="0">
                <a:solidFill>
                  <a:srgbClr val="000000"/>
                </a:solidFill>
              </a:rPr>
              <a:t>Cifuentes</a:t>
            </a:r>
            <a:r>
              <a:rPr lang="en-US" dirty="0" smtClean="0">
                <a:solidFill>
                  <a:srgbClr val="000000"/>
                </a:solidFill>
              </a:rPr>
              <a:t> es _____ </a:t>
            </a:r>
            <a:r>
              <a:rPr lang="en-US" dirty="0" err="1" smtClean="0">
                <a:solidFill>
                  <a:srgbClr val="000000"/>
                </a:solidFill>
              </a:rPr>
              <a:t>prefesora</a:t>
            </a:r>
            <a:r>
              <a:rPr lang="en-US" dirty="0" smtClean="0">
                <a:solidFill>
                  <a:srgbClr val="000000"/>
                </a:solidFill>
              </a:rPr>
              <a:t> paciente.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Arturo es _____ </a:t>
            </a:r>
            <a:r>
              <a:rPr lang="en-US" dirty="0" err="1" smtClean="0">
                <a:solidFill>
                  <a:srgbClr val="000000"/>
                </a:solidFill>
              </a:rPr>
              <a:t>estudiante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talentoso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425" y="937969"/>
            <a:ext cx="204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atrevida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6181" y="4863011"/>
            <a:ext cx="313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artistíco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854381">
            <a:off x="5296268" y="1861509"/>
            <a:ext cx="31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impaciente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914362">
            <a:off x="1183362" y="2597454"/>
            <a:ext cx="34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paciente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48253">
            <a:off x="5094231" y="2886060"/>
            <a:ext cx="320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deportista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6081" y="4199217"/>
            <a:ext cx="249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9662" y="755168"/>
            <a:ext cx="20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buena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079158">
            <a:off x="3071370" y="1960482"/>
            <a:ext cx="262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desordenado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946608">
            <a:off x="7273348" y="1991381"/>
            <a:ext cx="137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estudiosa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66102">
            <a:off x="6219868" y="4863011"/>
            <a:ext cx="24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gracioso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069807">
            <a:off x="3405775" y="5512375"/>
            <a:ext cx="31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intelligent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710006">
            <a:off x="577250" y="3896181"/>
            <a:ext cx="187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ordenada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315009">
            <a:off x="750425" y="5809776"/>
            <a:ext cx="234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perezosa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26588" y="5809776"/>
            <a:ext cx="22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reservado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90523" y="404048"/>
            <a:ext cx="265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simpática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577947">
            <a:off x="7071312" y="3337182"/>
            <a:ext cx="17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4114643">
            <a:off x="7250805" y="4690726"/>
            <a:ext cx="16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talentosa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2808" y="1865203"/>
            <a:ext cx="219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trabajador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169630">
            <a:off x="3997456" y="755168"/>
            <a:ext cx="16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amigo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27754" y="3337182"/>
            <a:ext cx="222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596555">
            <a:off x="1746181" y="404048"/>
            <a:ext cx="88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353424">
            <a:off x="4877762" y="1865203"/>
            <a:ext cx="161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95418" y="3191279"/>
            <a:ext cx="130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él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27754" y="6179108"/>
            <a:ext cx="222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veces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50804" y="6347857"/>
            <a:ext cx="161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50804" y="1307301"/>
            <a:ext cx="14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74084" y="2455255"/>
            <a:ext cx="137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según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27754" y="4056726"/>
            <a:ext cx="136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 soy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04754" y="4863011"/>
            <a:ext cx="167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Ella 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27754" y="1570000"/>
            <a:ext cx="185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¿Cómo eres?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591125" y="5694058"/>
            <a:ext cx="127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una/un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8506" y="4863011"/>
            <a:ext cx="129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el/la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48368"/>
          </a:xfrm>
        </p:spPr>
        <p:txBody>
          <a:bodyPr/>
          <a:lstStyle/>
          <a:p>
            <a:pPr algn="ctr"/>
            <a:r>
              <a:rPr lang="en-US" sz="5100" dirty="0" smtClean="0">
                <a:solidFill>
                  <a:srgbClr val="9C0001"/>
                </a:solidFill>
                <a:latin typeface="Britannic Bold"/>
                <a:cs typeface="Britannic Bold"/>
              </a:rPr>
              <a:t>Voca</a:t>
            </a:r>
            <a:r>
              <a:rPr lang="en-US" sz="5100" b="1" dirty="0" smtClean="0">
                <a:solidFill>
                  <a:srgbClr val="9C0001"/>
                </a:solidFill>
                <a:latin typeface="Britannic Bold"/>
                <a:cs typeface="Britannic Bold"/>
              </a:rPr>
              <a:t>bulario</a:t>
            </a:r>
            <a:endParaRPr lang="en-US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3" y="1029368"/>
            <a:ext cx="8742948" cy="5454316"/>
          </a:xfrm>
        </p:spPr>
        <p:txBody>
          <a:bodyPr numCol="2"/>
          <a:lstStyle/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deportista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impaciente</a:t>
            </a:r>
          </a:p>
          <a:p>
            <a:pPr>
              <a:buNone/>
            </a:pPr>
            <a:r>
              <a:rPr lang="en-US" sz="5200" dirty="0" err="1" smtClean="0">
                <a:solidFill>
                  <a:schemeClr val="tx1"/>
                </a:solidFill>
              </a:rPr>
              <a:t>inteligente</a:t>
            </a:r>
            <a:endParaRPr lang="en-US" sz="5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paciente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sociable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athletic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impatient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intelligent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patient</a:t>
            </a:r>
          </a:p>
          <a:p>
            <a:pPr>
              <a:buNone/>
            </a:pPr>
            <a:r>
              <a:rPr lang="en-US" sz="5200" dirty="0" smtClean="0">
                <a:solidFill>
                  <a:schemeClr val="tx1"/>
                </a:solidFill>
              </a:rPr>
              <a:t>sociable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41947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Britannic Bold"/>
                <a:cs typeface="Britannic Bold"/>
              </a:rPr>
              <a:t>Asking Questions</a:t>
            </a:r>
            <a:endParaRPr lang="en-US" sz="44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2" y="1122947"/>
            <a:ext cx="8716211" cy="5454316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3800" dirty="0" smtClean="0"/>
              <a:t>¿Cómo eres?</a:t>
            </a:r>
          </a:p>
          <a:p>
            <a:pPr>
              <a:buNone/>
            </a:pPr>
            <a:r>
              <a:rPr lang="en-US" sz="3800" dirty="0" smtClean="0"/>
              <a:t>¿Cómo es?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¿Cómo se llama?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¿Eres ……………….?</a:t>
            </a:r>
          </a:p>
          <a:p>
            <a:pPr>
              <a:buNone/>
            </a:pPr>
            <a:r>
              <a:rPr lang="en-US" sz="3800" dirty="0" smtClean="0"/>
              <a:t>What are you like?</a:t>
            </a:r>
          </a:p>
          <a:p>
            <a:pPr>
              <a:buNone/>
            </a:pPr>
            <a:r>
              <a:rPr lang="en-US" sz="3800" dirty="0" smtClean="0"/>
              <a:t>What is he/she like?</a:t>
            </a:r>
          </a:p>
          <a:p>
            <a:pPr>
              <a:buNone/>
            </a:pPr>
            <a:r>
              <a:rPr lang="en-US" sz="3800" dirty="0" smtClean="0"/>
              <a:t>What’s his/her name?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Are you…….?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447799"/>
          </a:xfrm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000000"/>
                </a:solidFill>
                <a:latin typeface="Britannic Bold"/>
                <a:cs typeface="Britannic Bold"/>
              </a:rPr>
              <a:t>Common Sentences about People</a:t>
            </a:r>
            <a:endParaRPr lang="en-US" sz="50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828799"/>
            <a:ext cx="8609264" cy="4815305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Le </a:t>
            </a:r>
            <a:r>
              <a:rPr lang="en-US" sz="3800" dirty="0" err="1" smtClean="0">
                <a:solidFill>
                  <a:srgbClr val="000000"/>
                </a:solidFill>
              </a:rPr>
              <a:t>gusta</a:t>
            </a:r>
            <a:r>
              <a:rPr lang="en-US" sz="3800" dirty="0" smtClean="0">
                <a:solidFill>
                  <a:srgbClr val="000000"/>
                </a:solidFill>
              </a:rPr>
              <a:t>……..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No le </a:t>
            </a:r>
            <a:r>
              <a:rPr lang="en-US" sz="3800" dirty="0" err="1" smtClean="0">
                <a:solidFill>
                  <a:srgbClr val="000000"/>
                </a:solidFill>
              </a:rPr>
              <a:t>gusta</a:t>
            </a:r>
            <a:r>
              <a:rPr lang="en-US" sz="3800" dirty="0" smtClean="0">
                <a:solidFill>
                  <a:srgbClr val="000000"/>
                </a:solidFill>
              </a:rPr>
              <a:t>……..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Es……..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Soy……..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No soy…….</a:t>
            </a:r>
          </a:p>
          <a:p>
            <a:pPr>
              <a:buNone/>
            </a:pP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He/she likes…..</a:t>
            </a:r>
          </a:p>
          <a:p>
            <a:pPr>
              <a:buNone/>
            </a:pPr>
            <a:r>
              <a:rPr lang="en-US" sz="2900" dirty="0" smtClean="0">
                <a:solidFill>
                  <a:srgbClr val="000000"/>
                </a:solidFill>
              </a:rPr>
              <a:t>He/she doesn’t like……..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He/she is…….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I am ………….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I am not …….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3790"/>
            <a:ext cx="7583487" cy="84221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Britannic Bold"/>
                <a:cs typeface="Britannic Bold"/>
              </a:rPr>
              <a:t>Nouns/ and pronouns</a:t>
            </a:r>
            <a:endParaRPr lang="en-US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9" y="1016000"/>
            <a:ext cx="8783052" cy="5574631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el amigo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la </a:t>
            </a:r>
            <a:r>
              <a:rPr lang="en-US" sz="3800" dirty="0" err="1" smtClean="0">
                <a:solidFill>
                  <a:srgbClr val="000000"/>
                </a:solidFill>
              </a:rPr>
              <a:t>amiga</a:t>
            </a: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el </a:t>
            </a:r>
            <a:r>
              <a:rPr lang="en-US" sz="3800" dirty="0" err="1" smtClean="0">
                <a:solidFill>
                  <a:srgbClr val="000000"/>
                </a:solidFill>
              </a:rPr>
              <a:t>chico</a:t>
            </a: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la chica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Él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ella</a:t>
            </a:r>
          </a:p>
          <a:p>
            <a:pPr>
              <a:buNone/>
            </a:pPr>
            <a:r>
              <a:rPr lang="en-US" sz="3800" dirty="0" err="1" smtClean="0">
                <a:solidFill>
                  <a:srgbClr val="000000"/>
                </a:solidFill>
              </a:rPr>
              <a:t>yo</a:t>
            </a: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male friend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female friend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boy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girl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he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she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I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61737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Britannic Bold"/>
                <a:cs typeface="Britannic Bold"/>
              </a:rPr>
              <a:t>Useful Words</a:t>
            </a:r>
            <a:endParaRPr lang="en-US" sz="48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7" y="1042737"/>
            <a:ext cx="8729578" cy="5507789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a veces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muy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pero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según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según mi </a:t>
            </a:r>
            <a:r>
              <a:rPr lang="en-US" sz="3800" dirty="0" err="1" smtClean="0">
                <a:solidFill>
                  <a:srgbClr val="000000"/>
                </a:solidFill>
              </a:rPr>
              <a:t>familia</a:t>
            </a: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err="1" smtClean="0">
                <a:solidFill>
                  <a:srgbClr val="000000"/>
                </a:solidFill>
              </a:rPr>
              <a:t>también</a:t>
            </a: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sometimes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very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But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according to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according to my family</a:t>
            </a:r>
          </a:p>
          <a:p>
            <a:pPr>
              <a:buNone/>
            </a:pPr>
            <a:r>
              <a:rPr lang="en-US" sz="3800" dirty="0" smtClean="0">
                <a:solidFill>
                  <a:srgbClr val="000000"/>
                </a:solidFill>
              </a:rPr>
              <a:t>Also</a:t>
            </a:r>
          </a:p>
          <a:p>
            <a:pPr>
              <a:buNone/>
            </a:pP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01842"/>
          </a:xfrm>
        </p:spPr>
        <p:txBody>
          <a:bodyPr/>
          <a:lstStyle/>
          <a:p>
            <a:pPr algn="ctr"/>
            <a:r>
              <a:rPr lang="en-US" sz="5500" dirty="0" smtClean="0">
                <a:solidFill>
                  <a:srgbClr val="000000"/>
                </a:solidFill>
                <a:latin typeface="Britannic Bold"/>
                <a:cs typeface="Britannic Bold"/>
              </a:rPr>
              <a:t>Definite Articles</a:t>
            </a:r>
            <a:endParaRPr lang="en-US" sz="55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789" y="2339474"/>
            <a:ext cx="59222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rgbClr val="000000"/>
                </a:solidFill>
                <a:latin typeface="Britannic Bold"/>
                <a:cs typeface="Britannic Bold"/>
              </a:rPr>
              <a:t>Indefinite Articles</a:t>
            </a:r>
            <a:endParaRPr lang="en-US" sz="55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6738" y="852106"/>
          <a:ext cx="632326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316"/>
                <a:gridCol w="3154946"/>
              </a:tblGrid>
              <a:tr h="5247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the</a:t>
                      </a:r>
                      <a:endParaRPr lang="en-US" sz="3600" dirty="0"/>
                    </a:p>
                  </a:txBody>
                  <a:tcPr/>
                </a:tc>
              </a:tr>
              <a:tr h="52471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the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6738" y="2899722"/>
          <a:ext cx="6497052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8526"/>
                <a:gridCol w="3248526"/>
              </a:tblGrid>
              <a:tr h="603105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a, an</a:t>
                      </a:r>
                      <a:endParaRPr lang="en-US" sz="3800" dirty="0"/>
                    </a:p>
                  </a:txBody>
                  <a:tcPr/>
                </a:tc>
              </a:tr>
              <a:tr h="603105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una</a:t>
                      </a:r>
                      <a:endParaRPr lang="en-US" sz="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/>
                        <a:t>a, an</a:t>
                      </a:r>
                      <a:endParaRPr lang="en-US" sz="3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421" y="4813980"/>
            <a:ext cx="8208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When you learn a new noun, say it aloud, with its definite article, as often as you get a chance. Eventually, you will find that words just “sound </a:t>
            </a:r>
            <a:r>
              <a:rPr lang="en-US" sz="2200" dirty="0" err="1" smtClean="0"/>
              <a:t>right”with</a:t>
            </a:r>
            <a:r>
              <a:rPr lang="en-US" sz="2200" dirty="0" smtClean="0"/>
              <a:t> the correct definite article and you will know whether nouns are masculine or feminine.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14421" y="2132266"/>
            <a:ext cx="842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 </a:t>
            </a:r>
            <a:r>
              <a:rPr lang="en-US" dirty="0" err="1" smtClean="0"/>
              <a:t>boca</a:t>
            </a:r>
            <a:r>
              <a:rPr lang="en-US" dirty="0" smtClean="0"/>
              <a:t>- the mouth			el </a:t>
            </a:r>
            <a:r>
              <a:rPr lang="en-US" dirty="0" err="1" smtClean="0"/>
              <a:t>brazo</a:t>
            </a:r>
            <a:r>
              <a:rPr lang="en-US" dirty="0" smtClean="0"/>
              <a:t>- the 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842" y="4240842"/>
            <a:ext cx="804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 </a:t>
            </a:r>
            <a:r>
              <a:rPr lang="en-US" dirty="0" err="1" smtClean="0"/>
              <a:t>boca</a:t>
            </a:r>
            <a:r>
              <a:rPr lang="en-US" dirty="0" smtClean="0"/>
              <a:t>- a mouth	                un </a:t>
            </a:r>
            <a:r>
              <a:rPr lang="en-US" dirty="0" err="1" smtClean="0"/>
              <a:t>brazo</a:t>
            </a:r>
            <a:r>
              <a:rPr lang="en-US" dirty="0" smtClean="0"/>
              <a:t>- an arm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08263"/>
          </a:xfrm>
        </p:spPr>
        <p:txBody>
          <a:bodyPr/>
          <a:lstStyle/>
          <a:p>
            <a:pPr algn="ctr"/>
            <a:r>
              <a:rPr lang="en-US" sz="4500" dirty="0" smtClean="0">
                <a:solidFill>
                  <a:srgbClr val="000000"/>
                </a:solidFill>
                <a:latin typeface="Britannic Bold"/>
                <a:cs typeface="Britannic Bold"/>
              </a:rPr>
              <a:t>Example Sentences</a:t>
            </a:r>
            <a:endParaRPr lang="en-US" sz="4500" dirty="0">
              <a:solidFill>
                <a:srgbClr val="000000"/>
              </a:solidFill>
              <a:latin typeface="Britannic Bold"/>
              <a:cs typeface="Britann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989263"/>
            <a:ext cx="8769684" cy="50484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err="1" smtClean="0">
                <a:solidFill>
                  <a:srgbClr val="000000"/>
                </a:solidFill>
              </a:rPr>
              <a:t>A.¿Él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es</a:t>
            </a:r>
            <a:r>
              <a:rPr lang="en-US" sz="3000" dirty="0" smtClean="0">
                <a:solidFill>
                  <a:srgbClr val="000000"/>
                </a:solidFill>
              </a:rPr>
              <a:t> el </a:t>
            </a:r>
            <a:r>
              <a:rPr lang="en-US" sz="3000" dirty="0" err="1" smtClean="0">
                <a:solidFill>
                  <a:srgbClr val="000000"/>
                </a:solidFill>
              </a:rPr>
              <a:t>chico</a:t>
            </a:r>
            <a:r>
              <a:rPr lang="en-US" sz="3000" dirty="0" smtClean="0">
                <a:solidFill>
                  <a:srgbClr val="000000"/>
                </a:solidFill>
              </a:rPr>
              <a:t>? Es mi amigo. ¿Cómo se llama? Se llama Marcos. ¿Cómo es? </a:t>
            </a:r>
            <a:r>
              <a:rPr lang="en-US" sz="3000" dirty="0" err="1" smtClean="0">
                <a:solidFill>
                  <a:srgbClr val="000000"/>
                </a:solidFill>
              </a:rPr>
              <a:t>Pues</a:t>
            </a:r>
            <a:r>
              <a:rPr lang="en-US" sz="3000" dirty="0" smtClean="0">
                <a:solidFill>
                  <a:srgbClr val="000000"/>
                </a:solidFill>
              </a:rPr>
              <a:t>……</a:t>
            </a:r>
          </a:p>
          <a:p>
            <a:pPr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B. Él es deportista. Le </a:t>
            </a:r>
            <a:r>
              <a:rPr lang="en-US" sz="3000" dirty="0" err="1" smtClean="0">
                <a:solidFill>
                  <a:srgbClr val="000000"/>
                </a:solidFill>
              </a:rPr>
              <a:t>gusta</a:t>
            </a:r>
            <a:r>
              <a:rPr lang="en-US" sz="3000" dirty="0" smtClean="0">
                <a:solidFill>
                  <a:srgbClr val="000000"/>
                </a:solidFill>
              </a:rPr>
              <a:t> mucho </a:t>
            </a:r>
            <a:r>
              <a:rPr lang="en-US" sz="3000" dirty="0" err="1" smtClean="0">
                <a:solidFill>
                  <a:srgbClr val="000000"/>
                </a:solidFill>
              </a:rPr>
              <a:t>practicar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deportes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pPr>
              <a:buNone/>
            </a:pPr>
            <a:endParaRPr lang="en-US" sz="3000" dirty="0" smtClean="0">
              <a:solidFill>
                <a:srgbClr val="000000"/>
              </a:solidFill>
            </a:endParaRPr>
          </a:p>
          <a:p>
            <a:pPr marL="457200" indent="-457200">
              <a:buAutoNum type="alphaUcPeriod"/>
            </a:pPr>
            <a:r>
              <a:rPr lang="en-US" sz="3000" dirty="0" smtClean="0">
                <a:solidFill>
                  <a:srgbClr val="000000"/>
                </a:solidFill>
              </a:rPr>
              <a:t>Mi </a:t>
            </a:r>
            <a:r>
              <a:rPr lang="en-US" sz="3000" dirty="0" err="1" smtClean="0">
                <a:solidFill>
                  <a:srgbClr val="000000"/>
                </a:solidFill>
              </a:rPr>
              <a:t>amiga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Sarita</a:t>
            </a:r>
            <a:r>
              <a:rPr lang="en-US" sz="3000" dirty="0" smtClean="0">
                <a:solidFill>
                  <a:srgbClr val="000000"/>
                </a:solidFill>
              </a:rPr>
              <a:t> es una buena </a:t>
            </a:r>
            <a:r>
              <a:rPr lang="en-US" sz="3000" dirty="0" err="1" smtClean="0">
                <a:solidFill>
                  <a:srgbClr val="000000"/>
                </a:solidFill>
              </a:rPr>
              <a:t>amiga</a:t>
            </a:r>
            <a:r>
              <a:rPr lang="en-US" sz="3000" dirty="0" smtClean="0">
                <a:solidFill>
                  <a:srgbClr val="000000"/>
                </a:solidFill>
              </a:rPr>
              <a:t>. No es muy deportista…..</a:t>
            </a:r>
          </a:p>
          <a:p>
            <a:pPr marL="457200" indent="-457200">
              <a:buAutoNum type="alphaUcPeriod"/>
            </a:pPr>
            <a:r>
              <a:rPr lang="en-US" sz="3000" dirty="0" smtClean="0">
                <a:solidFill>
                  <a:srgbClr val="000000"/>
                </a:solidFill>
              </a:rPr>
              <a:t>pero es la chica </a:t>
            </a:r>
            <a:r>
              <a:rPr lang="en-US" sz="3000" dirty="0" err="1" smtClean="0">
                <a:solidFill>
                  <a:srgbClr val="000000"/>
                </a:solidFill>
              </a:rPr>
              <a:t>artística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y</a:t>
            </a:r>
            <a:r>
              <a:rPr lang="en-US" sz="3000" dirty="0" smtClean="0">
                <a:solidFill>
                  <a:srgbClr val="000000"/>
                </a:solidFill>
              </a:rPr>
              <a:t> muy ordenada. Es una chica muy </a:t>
            </a:r>
            <a:r>
              <a:rPr lang="en-US" sz="3000" dirty="0" err="1" smtClean="0">
                <a:solidFill>
                  <a:srgbClr val="000000"/>
                </a:solidFill>
              </a:rPr>
              <a:t>inteligente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851</TotalTime>
  <Words>1349</Words>
  <Application>Microsoft Macintosh PowerPoint</Application>
  <PresentationFormat>On-screen Show (4:3)</PresentationFormat>
  <Paragraphs>254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Revolution</vt:lpstr>
      <vt:lpstr>Vocabulario en Contexto</vt:lpstr>
      <vt:lpstr>Slide 2</vt:lpstr>
      <vt:lpstr>Vocabulario</vt:lpstr>
      <vt:lpstr>Asking Questions</vt:lpstr>
      <vt:lpstr>Common Sentences about People</vt:lpstr>
      <vt:lpstr>Nouns/ and pronouns</vt:lpstr>
      <vt:lpstr>Useful Words</vt:lpstr>
      <vt:lpstr>Definite Articles</vt:lpstr>
      <vt:lpstr>Example Sentences</vt:lpstr>
      <vt:lpstr>Actividad 1</vt:lpstr>
      <vt:lpstr>Actividad 2</vt:lpstr>
      <vt:lpstr>Yo soy……</vt:lpstr>
      <vt:lpstr>Actividad 4</vt:lpstr>
      <vt:lpstr>Actividad 5</vt:lpstr>
      <vt:lpstr>Actividad 6</vt:lpstr>
      <vt:lpstr>Actividad 7</vt:lpstr>
      <vt:lpstr>Actividad 8</vt:lpstr>
      <vt:lpstr>Actividad 9</vt:lpstr>
      <vt:lpstr>Actividad 9 continued</vt:lpstr>
      <vt:lpstr>Actividad 10 Una poema personal</vt:lpstr>
      <vt:lpstr>Actividad 11 </vt:lpstr>
      <vt:lpstr>Actividad 12 ¿Qué es?</vt:lpstr>
      <vt:lpstr>Actividad 13</vt:lpstr>
      <vt:lpstr>Slide 24</vt:lpstr>
    </vt:vector>
  </TitlesOfParts>
  <Company>East Detroit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en Contexto</dc:title>
  <dc:creator>East Detroit Public Schools</dc:creator>
  <cp:lastModifiedBy>East Detroit Public Schools</cp:lastModifiedBy>
  <cp:revision>22</cp:revision>
  <dcterms:created xsi:type="dcterms:W3CDTF">2012-10-26T10:55:51Z</dcterms:created>
  <dcterms:modified xsi:type="dcterms:W3CDTF">2012-10-26T14:13:31Z</dcterms:modified>
</cp:coreProperties>
</file>