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notesMasterIdLst>
    <p:notesMasterId r:id="rId23"/>
  </p:notesMasterIdLst>
  <p:sldIdLst>
    <p:sldId id="256" r:id="rId2"/>
    <p:sldId id="259" r:id="rId3"/>
    <p:sldId id="264" r:id="rId4"/>
    <p:sldId id="265" r:id="rId5"/>
    <p:sldId id="267" r:id="rId6"/>
    <p:sldId id="266" r:id="rId7"/>
    <p:sldId id="274" r:id="rId8"/>
    <p:sldId id="275" r:id="rId9"/>
    <p:sldId id="276" r:id="rId10"/>
    <p:sldId id="273" r:id="rId11"/>
    <p:sldId id="257" r:id="rId12"/>
    <p:sldId id="258" r:id="rId13"/>
    <p:sldId id="261" r:id="rId14"/>
    <p:sldId id="262" r:id="rId15"/>
    <p:sldId id="268" r:id="rId16"/>
    <p:sldId id="269" r:id="rId17"/>
    <p:sldId id="270" r:id="rId18"/>
    <p:sldId id="271" r:id="rId19"/>
    <p:sldId id="272" r:id="rId20"/>
    <p:sldId id="263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8036" autoAdjust="0"/>
  </p:normalViewPr>
  <p:slideViewPr>
    <p:cSldViewPr snapToGrid="0" snapToObjects="1">
      <p:cViewPr varScale="1">
        <p:scale>
          <a:sx n="66" d="100"/>
          <a:sy n="66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E457D-EB4D-F540-BDBF-EEE867147272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5671F-3A66-6742-8D14-6424AE46F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671F-3A66-6742-8D14-6424AE46F53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976A-0D08-CA4B-AD3D-9D97D11C2F6E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2AC2-521B-BC4A-B9CE-3FB3D2E4ED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976A-0D08-CA4B-AD3D-9D97D11C2F6E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2AC2-521B-BC4A-B9CE-3FB3D2E4ED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976A-0D08-CA4B-AD3D-9D97D11C2F6E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2AC2-521B-BC4A-B9CE-3FB3D2E4ED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976A-0D08-CA4B-AD3D-9D97D11C2F6E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2AC2-521B-BC4A-B9CE-3FB3D2E4ED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976A-0D08-CA4B-AD3D-9D97D11C2F6E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2AC2-521B-BC4A-B9CE-3FB3D2E4ED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976A-0D08-CA4B-AD3D-9D97D11C2F6E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2AC2-521B-BC4A-B9CE-3FB3D2E4ED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976A-0D08-CA4B-AD3D-9D97D11C2F6E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2AC2-521B-BC4A-B9CE-3FB3D2E4ED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976A-0D08-CA4B-AD3D-9D97D11C2F6E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2AC2-521B-BC4A-B9CE-3FB3D2E4ED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976A-0D08-CA4B-AD3D-9D97D11C2F6E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2AC2-521B-BC4A-B9CE-3FB3D2E4ED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976A-0D08-CA4B-AD3D-9D97D11C2F6E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2AC2-521B-BC4A-B9CE-3FB3D2E4ED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976A-0D08-CA4B-AD3D-9D97D11C2F6E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2AC2-521B-BC4A-B9CE-3FB3D2E4ED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976A-0D08-CA4B-AD3D-9D97D11C2F6E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2AC2-521B-BC4A-B9CE-3FB3D2E4ED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976A-0D08-CA4B-AD3D-9D97D11C2F6E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2AC2-521B-BC4A-B9CE-3FB3D2E4ED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976A-0D08-CA4B-AD3D-9D97D11C2F6E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2AC2-521B-BC4A-B9CE-3FB3D2E4E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976A-0D08-CA4B-AD3D-9D97D11C2F6E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2AC2-521B-BC4A-B9CE-3FB3D2E4E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976A-0D08-CA4B-AD3D-9D97D11C2F6E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2AC2-521B-BC4A-B9CE-3FB3D2E4ED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6A53976A-0D08-CA4B-AD3D-9D97D11C2F6E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AB42AC2-521B-BC4A-B9CE-3FB3D2E4E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6077"/>
            <a:ext cx="9144000" cy="3888617"/>
          </a:xfrm>
        </p:spPr>
        <p:txBody>
          <a:bodyPr/>
          <a:lstStyle/>
          <a:p>
            <a:r>
              <a:rPr lang="en-US" sz="9200" dirty="0" smtClean="0">
                <a:latin typeface="Marker Felt"/>
                <a:cs typeface="Marker Felt"/>
              </a:rPr>
              <a:t/>
            </a:r>
            <a:br>
              <a:rPr lang="en-US" sz="9200" dirty="0" smtClean="0">
                <a:latin typeface="Marker Felt"/>
                <a:cs typeface="Marker Felt"/>
              </a:rPr>
            </a:br>
            <a:r>
              <a:rPr lang="en-US" sz="9200" dirty="0" smtClean="0">
                <a:latin typeface="Marker Felt"/>
                <a:cs typeface="Marker Felt"/>
              </a:rPr>
              <a:t/>
            </a:r>
            <a:br>
              <a:rPr lang="en-US" sz="9200" dirty="0" smtClean="0">
                <a:latin typeface="Marker Felt"/>
                <a:cs typeface="Marker Felt"/>
              </a:rPr>
            </a:br>
            <a:r>
              <a:rPr lang="en-US" sz="9200" dirty="0" smtClean="0">
                <a:latin typeface="Marker Felt"/>
                <a:cs typeface="Marker Felt"/>
              </a:rPr>
              <a:t/>
            </a:r>
            <a:br>
              <a:rPr lang="en-US" sz="9200" dirty="0" smtClean="0">
                <a:latin typeface="Marker Felt"/>
                <a:cs typeface="Marker Felt"/>
              </a:rPr>
            </a:br>
            <a:r>
              <a:rPr lang="en-US" sz="9200" dirty="0" err="1" smtClean="0">
                <a:latin typeface="Marker Felt"/>
                <a:cs typeface="Marker Felt"/>
              </a:rPr>
              <a:t>Capítulo</a:t>
            </a:r>
            <a:r>
              <a:rPr lang="en-US" sz="9200" dirty="0" smtClean="0">
                <a:latin typeface="Marker Felt"/>
                <a:cs typeface="Marker Felt"/>
              </a:rPr>
              <a:t> 2A </a:t>
            </a:r>
            <a:br>
              <a:rPr lang="en-US" sz="9200" dirty="0" smtClean="0">
                <a:latin typeface="Marker Felt"/>
                <a:cs typeface="Marker Felt"/>
              </a:rPr>
            </a:br>
            <a:r>
              <a:rPr lang="en-US" sz="7400" dirty="0" err="1" smtClean="0">
                <a:latin typeface="Marker Felt"/>
                <a:cs typeface="Marker Felt"/>
              </a:rPr>
              <a:t>Tu</a:t>
            </a:r>
            <a:r>
              <a:rPr lang="en-US" sz="7400" dirty="0" smtClean="0">
                <a:latin typeface="Marker Felt"/>
                <a:cs typeface="Marker Felt"/>
              </a:rPr>
              <a:t> </a:t>
            </a:r>
            <a:r>
              <a:rPr lang="en-US" sz="7400" dirty="0" err="1" smtClean="0">
                <a:latin typeface="Marker Felt"/>
                <a:cs typeface="Marker Felt"/>
              </a:rPr>
              <a:t>día</a:t>
            </a:r>
            <a:r>
              <a:rPr lang="en-US" sz="7400" dirty="0" smtClean="0">
                <a:latin typeface="Marker Felt"/>
                <a:cs typeface="Marker Felt"/>
              </a:rPr>
              <a:t> </a:t>
            </a:r>
            <a:r>
              <a:rPr lang="en-US" sz="7400" dirty="0" smtClean="0">
                <a:latin typeface="Marker Felt"/>
                <a:cs typeface="Marker Felt"/>
              </a:rPr>
              <a:t>e</a:t>
            </a:r>
            <a:r>
              <a:rPr lang="en-US" sz="7400" dirty="0" smtClean="0">
                <a:latin typeface="Marker Felt"/>
                <a:cs typeface="Marker Felt"/>
              </a:rPr>
              <a:t>n </a:t>
            </a:r>
            <a:r>
              <a:rPr lang="en-US" sz="7400" dirty="0" smtClean="0">
                <a:latin typeface="Marker Felt"/>
                <a:cs typeface="Marker Felt"/>
              </a:rPr>
              <a:t>la</a:t>
            </a:r>
            <a:r>
              <a:rPr lang="en-US" sz="7400" dirty="0" smtClean="0">
                <a:latin typeface="Marker Felt"/>
                <a:cs typeface="Marker Felt"/>
              </a:rPr>
              <a:t> </a:t>
            </a:r>
            <a:r>
              <a:rPr lang="en-US" sz="7400" dirty="0" err="1" smtClean="0">
                <a:latin typeface="Marker Felt"/>
                <a:cs typeface="Marker Felt"/>
              </a:rPr>
              <a:t>escuela</a:t>
            </a:r>
            <a:endParaRPr lang="en-US" sz="7400" dirty="0">
              <a:latin typeface="Marker Felt"/>
              <a:cs typeface="Marker Fe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883" y="4562853"/>
            <a:ext cx="8011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Talk about school schedules and subjects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Discuss what students do during the day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Ask and tell who is doing an action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2B</a:t>
            </a:r>
            <a:br>
              <a:rPr lang="en-US" dirty="0" smtClean="0"/>
            </a:b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sala</a:t>
            </a:r>
            <a:r>
              <a:rPr lang="en-US" dirty="0" smtClean="0"/>
              <a:t> de </a:t>
            </a:r>
            <a:r>
              <a:rPr lang="en-US" dirty="0" err="1" smtClean="0"/>
              <a:t>clases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classroom</a:t>
            </a:r>
          </a:p>
          <a:p>
            <a:r>
              <a:rPr lang="en-US" dirty="0" smtClean="0"/>
              <a:t>Indicate where things are located</a:t>
            </a:r>
          </a:p>
          <a:p>
            <a:r>
              <a:rPr lang="en-US" dirty="0" smtClean="0"/>
              <a:t>Talk about more than one object or person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001000" cy="751317"/>
          </a:xfrm>
        </p:spPr>
        <p:txBody>
          <a:bodyPr/>
          <a:lstStyle/>
          <a:p>
            <a:r>
              <a:rPr lang="en-US" dirty="0" err="1" smtClean="0"/>
              <a:t>Actividad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1317"/>
            <a:ext cx="9144000" cy="526848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Talk with a </a:t>
            </a:r>
            <a:r>
              <a:rPr lang="en-US" dirty="0" err="1" smtClean="0"/>
              <a:t>parnter</a:t>
            </a:r>
            <a:r>
              <a:rPr lang="en-US" dirty="0" smtClean="0"/>
              <a:t> about the items and people in your classroom.</a:t>
            </a:r>
          </a:p>
          <a:p>
            <a:pPr>
              <a:buNone/>
            </a:pPr>
            <a:r>
              <a:rPr lang="en-US" dirty="0" err="1" smtClean="0"/>
              <a:t>Modelo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A- ¿</a:t>
            </a:r>
            <a:r>
              <a:rPr lang="en-US" dirty="0" err="1" smtClean="0"/>
              <a:t>Cómo</a:t>
            </a:r>
            <a:r>
              <a:rPr lang="en-US" dirty="0" smtClean="0"/>
              <a:t> se dice book en </a:t>
            </a:r>
            <a:r>
              <a:rPr lang="en-US" dirty="0" err="1" smtClean="0"/>
              <a:t>español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B- Se dice el </a:t>
            </a:r>
            <a:r>
              <a:rPr lang="en-US" dirty="0" err="1" smtClean="0"/>
              <a:t>libro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1.			2.		3.			4.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5. 			6.		7.			8.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277" y="1609274"/>
            <a:ext cx="1402894" cy="87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165023"/>
            <a:ext cx="1168726" cy="767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332" y="3031282"/>
            <a:ext cx="1081301" cy="1508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166" y="3003791"/>
            <a:ext cx="1174222" cy="1492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1150" y="3092989"/>
            <a:ext cx="1501350" cy="144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053" y="4849614"/>
            <a:ext cx="1170186" cy="1170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9600" y="4849614"/>
            <a:ext cx="1181100" cy="1720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8166" y="4849614"/>
            <a:ext cx="1741065" cy="11439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8511" y="4849614"/>
            <a:ext cx="1219200" cy="167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001000" cy="1082272"/>
          </a:xfrm>
        </p:spPr>
        <p:txBody>
          <a:bodyPr/>
          <a:lstStyle/>
          <a:p>
            <a:r>
              <a:rPr lang="en-US" dirty="0" err="1" smtClean="0"/>
              <a:t>Más</a:t>
            </a:r>
            <a:r>
              <a:rPr lang="en-US" dirty="0" smtClean="0"/>
              <a:t> Vocabulario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627" y="1082272"/>
            <a:ext cx="8929373" cy="794063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400" dirty="0" smtClean="0"/>
              <a:t>la </a:t>
            </a:r>
            <a:r>
              <a:rPr lang="en-US" sz="3400" dirty="0" err="1" smtClean="0"/>
              <a:t>mochila</a:t>
            </a:r>
            <a:endParaRPr lang="en-US" sz="3400" dirty="0" smtClean="0"/>
          </a:p>
          <a:p>
            <a:r>
              <a:rPr lang="en-US" sz="3400" dirty="0" smtClean="0"/>
              <a:t>la </a:t>
            </a:r>
            <a:r>
              <a:rPr lang="en-US" sz="3400" dirty="0" err="1" smtClean="0"/>
              <a:t>papelera</a:t>
            </a:r>
            <a:endParaRPr lang="en-US" sz="3400" dirty="0" smtClean="0"/>
          </a:p>
          <a:p>
            <a:r>
              <a:rPr lang="en-US" sz="3400" dirty="0" smtClean="0"/>
              <a:t>la </a:t>
            </a:r>
            <a:r>
              <a:rPr lang="en-US" sz="3400" dirty="0" err="1" smtClean="0"/>
              <a:t>bandera</a:t>
            </a:r>
            <a:endParaRPr lang="en-US" sz="3400" dirty="0" smtClean="0"/>
          </a:p>
          <a:p>
            <a:r>
              <a:rPr lang="en-US" sz="3400" dirty="0"/>
              <a:t>e</a:t>
            </a:r>
            <a:r>
              <a:rPr lang="en-US" sz="3400" dirty="0" smtClean="0"/>
              <a:t>l </a:t>
            </a:r>
            <a:r>
              <a:rPr lang="en-US" sz="3400" dirty="0" err="1" smtClean="0"/>
              <a:t>reloj</a:t>
            </a:r>
            <a:endParaRPr lang="en-US" sz="3400" dirty="0" smtClean="0"/>
          </a:p>
          <a:p>
            <a:r>
              <a:rPr lang="en-US" sz="3400" dirty="0"/>
              <a:t>e</a:t>
            </a:r>
            <a:r>
              <a:rPr lang="en-US" sz="3400" dirty="0" smtClean="0"/>
              <a:t>l cartel</a:t>
            </a:r>
          </a:p>
          <a:p>
            <a:r>
              <a:rPr lang="en-US" sz="3400" dirty="0"/>
              <a:t>l</a:t>
            </a:r>
            <a:r>
              <a:rPr lang="en-US" sz="3400" dirty="0" smtClean="0"/>
              <a:t>a </a:t>
            </a:r>
            <a:r>
              <a:rPr lang="en-US" sz="3400" dirty="0" err="1" smtClean="0"/>
              <a:t>silla</a:t>
            </a:r>
            <a:endParaRPr lang="en-US" sz="3400" dirty="0" smtClean="0"/>
          </a:p>
          <a:p>
            <a:r>
              <a:rPr lang="en-US" sz="3400" dirty="0" smtClean="0"/>
              <a:t>la mesa</a:t>
            </a:r>
          </a:p>
          <a:p>
            <a:r>
              <a:rPr lang="en-US" sz="3400" dirty="0" smtClean="0"/>
              <a:t>el </a:t>
            </a:r>
            <a:r>
              <a:rPr lang="en-US" sz="3400" dirty="0" err="1" smtClean="0"/>
              <a:t>escritorio</a:t>
            </a:r>
            <a:endParaRPr lang="en-US" sz="3400" dirty="0" smtClean="0"/>
          </a:p>
          <a:p>
            <a:r>
              <a:rPr lang="en-US" sz="3400" dirty="0"/>
              <a:t>e</a:t>
            </a:r>
            <a:r>
              <a:rPr lang="en-US" sz="3400" dirty="0" smtClean="0"/>
              <a:t>l </a:t>
            </a:r>
            <a:r>
              <a:rPr lang="en-US" sz="3400" dirty="0" err="1" smtClean="0"/>
              <a:t>sacapuntas</a:t>
            </a:r>
            <a:endParaRPr lang="en-US" sz="3400" dirty="0" smtClean="0"/>
          </a:p>
          <a:p>
            <a:r>
              <a:rPr lang="en-US" sz="3400" dirty="0"/>
              <a:t>l</a:t>
            </a:r>
            <a:r>
              <a:rPr lang="en-US" sz="3400" dirty="0" smtClean="0"/>
              <a:t>a </a:t>
            </a:r>
            <a:r>
              <a:rPr lang="en-US" sz="3400" dirty="0" err="1" smtClean="0"/>
              <a:t>puerta</a:t>
            </a:r>
            <a:endParaRPr lang="en-US" sz="3400" dirty="0" smtClean="0"/>
          </a:p>
          <a:p>
            <a:r>
              <a:rPr lang="en-US" sz="3400" dirty="0" err="1" smtClean="0"/>
              <a:t>las</a:t>
            </a:r>
            <a:r>
              <a:rPr lang="en-US" sz="3400" dirty="0" smtClean="0"/>
              <a:t> </a:t>
            </a:r>
            <a:r>
              <a:rPr lang="en-US" sz="3400" dirty="0" err="1" smtClean="0"/>
              <a:t>ventanas</a:t>
            </a:r>
            <a:endParaRPr lang="en-US" sz="3400" dirty="0" smtClean="0"/>
          </a:p>
          <a:p>
            <a:endParaRPr lang="en-US" sz="3400" dirty="0" smtClean="0"/>
          </a:p>
          <a:p>
            <a:endParaRPr lang="en-US" sz="3400" dirty="0" smtClean="0"/>
          </a:p>
          <a:p>
            <a:endParaRPr lang="en-US" sz="3400" dirty="0" smtClean="0"/>
          </a:p>
          <a:p>
            <a:endParaRPr lang="en-US" sz="3400" dirty="0" smtClean="0"/>
          </a:p>
          <a:p>
            <a:r>
              <a:rPr lang="en-US" sz="3400" dirty="0" smtClean="0"/>
              <a:t>the backpack</a:t>
            </a:r>
          </a:p>
          <a:p>
            <a:r>
              <a:rPr lang="en-US" sz="3400" dirty="0" smtClean="0"/>
              <a:t>the garbage</a:t>
            </a:r>
          </a:p>
          <a:p>
            <a:r>
              <a:rPr lang="en-US" sz="3400" dirty="0" smtClean="0"/>
              <a:t>the flag</a:t>
            </a:r>
          </a:p>
          <a:p>
            <a:r>
              <a:rPr lang="en-US" sz="3400" dirty="0" smtClean="0"/>
              <a:t>the clock</a:t>
            </a:r>
          </a:p>
          <a:p>
            <a:r>
              <a:rPr lang="en-US" sz="3400" dirty="0" smtClean="0"/>
              <a:t>the poster</a:t>
            </a:r>
          </a:p>
          <a:p>
            <a:r>
              <a:rPr lang="en-US" sz="3400" dirty="0" smtClean="0"/>
              <a:t>the chair</a:t>
            </a:r>
          </a:p>
          <a:p>
            <a:r>
              <a:rPr lang="en-US" sz="3400" dirty="0" smtClean="0"/>
              <a:t>the table</a:t>
            </a:r>
          </a:p>
          <a:p>
            <a:r>
              <a:rPr lang="en-US" sz="3400" dirty="0" smtClean="0"/>
              <a:t>the teacher desk</a:t>
            </a:r>
          </a:p>
          <a:p>
            <a:r>
              <a:rPr lang="en-US" sz="3400" dirty="0"/>
              <a:t>t</a:t>
            </a:r>
            <a:r>
              <a:rPr lang="en-US" sz="3400" dirty="0" smtClean="0"/>
              <a:t>he pencil sharpener</a:t>
            </a:r>
          </a:p>
          <a:p>
            <a:r>
              <a:rPr lang="en-US" sz="3400" dirty="0"/>
              <a:t>t</a:t>
            </a:r>
            <a:r>
              <a:rPr lang="en-US" sz="3400" dirty="0" smtClean="0"/>
              <a:t>he door</a:t>
            </a:r>
          </a:p>
          <a:p>
            <a:r>
              <a:rPr lang="en-US" sz="3400" dirty="0" smtClean="0"/>
              <a:t>the windows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computadora</a:t>
            </a:r>
            <a:r>
              <a:rPr lang="en-US" dirty="0" smtClean="0"/>
              <a:t>- the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205870"/>
          </a:xfrm>
        </p:spPr>
        <p:txBody>
          <a:bodyPr/>
          <a:lstStyle/>
          <a:p>
            <a:pPr>
              <a:buNone/>
            </a:pPr>
            <a:r>
              <a:rPr lang="en-US" sz="4700" dirty="0" smtClean="0"/>
              <a:t>la </a:t>
            </a:r>
            <a:r>
              <a:rPr lang="en-US" sz="4700" dirty="0" err="1" smtClean="0"/>
              <a:t>pantalla</a:t>
            </a:r>
            <a:r>
              <a:rPr lang="en-US" sz="4700" dirty="0" smtClean="0"/>
              <a:t>- screen			</a:t>
            </a:r>
          </a:p>
          <a:p>
            <a:pPr>
              <a:buNone/>
            </a:pPr>
            <a:r>
              <a:rPr lang="en-US" sz="4700" dirty="0" smtClean="0"/>
              <a:t>el </a:t>
            </a:r>
            <a:r>
              <a:rPr lang="en-US" sz="4700" dirty="0" err="1" smtClean="0"/>
              <a:t>teclado</a:t>
            </a:r>
            <a:r>
              <a:rPr lang="en-US" sz="4700" dirty="0" smtClean="0"/>
              <a:t>- keyboard</a:t>
            </a:r>
          </a:p>
          <a:p>
            <a:pPr>
              <a:buNone/>
            </a:pPr>
            <a:r>
              <a:rPr lang="en-US" sz="4700" dirty="0" smtClean="0"/>
              <a:t>el </a:t>
            </a:r>
            <a:r>
              <a:rPr lang="en-US" sz="4700" dirty="0" err="1" smtClean="0"/>
              <a:t>disquete</a:t>
            </a:r>
            <a:r>
              <a:rPr lang="en-US" sz="4700" dirty="0" smtClean="0"/>
              <a:t>- disk</a:t>
            </a:r>
          </a:p>
          <a:p>
            <a:pPr>
              <a:buNone/>
            </a:pPr>
            <a:r>
              <a:rPr lang="en-US" sz="4700" dirty="0" smtClean="0"/>
              <a:t>el </a:t>
            </a:r>
            <a:r>
              <a:rPr lang="en-US" sz="4700" dirty="0" err="1" smtClean="0"/>
              <a:t>ratón</a:t>
            </a:r>
            <a:r>
              <a:rPr lang="en-US" sz="4700" dirty="0" smtClean="0"/>
              <a:t>- mouse</a:t>
            </a:r>
          </a:p>
          <a:p>
            <a:pPr>
              <a:buNone/>
            </a:pPr>
            <a:r>
              <a:rPr lang="en-US" sz="4700" dirty="0" smtClean="0"/>
              <a:t>los </a:t>
            </a:r>
            <a:r>
              <a:rPr lang="en-US" sz="4700" dirty="0" err="1" smtClean="0"/>
              <a:t>auriculares</a:t>
            </a:r>
            <a:r>
              <a:rPr lang="en-US" sz="4700" dirty="0" smtClean="0"/>
              <a:t>- headphones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194" y="1417638"/>
            <a:ext cx="8869806" cy="4602162"/>
          </a:xfrm>
        </p:spPr>
        <p:txBody>
          <a:bodyPr/>
          <a:lstStyle/>
          <a:p>
            <a:pPr>
              <a:buNone/>
            </a:pPr>
            <a:r>
              <a:rPr lang="en-US" sz="3300" dirty="0" smtClean="0"/>
              <a:t>la </a:t>
            </a:r>
            <a:r>
              <a:rPr lang="en-US" sz="3300" dirty="0" err="1" smtClean="0"/>
              <a:t>pluma</a:t>
            </a:r>
            <a:r>
              <a:rPr lang="en-US" sz="3300" dirty="0" smtClean="0"/>
              <a:t>			marker</a:t>
            </a:r>
          </a:p>
          <a:p>
            <a:pPr>
              <a:buNone/>
            </a:pPr>
            <a:r>
              <a:rPr lang="en-US" sz="3300" dirty="0" err="1" smtClean="0"/>
              <a:t>las</a:t>
            </a:r>
            <a:r>
              <a:rPr lang="en-US" sz="3300" dirty="0" smtClean="0"/>
              <a:t> </a:t>
            </a:r>
            <a:r>
              <a:rPr lang="en-US" sz="3300" dirty="0" err="1" smtClean="0"/>
              <a:t>tijeras</a:t>
            </a:r>
            <a:r>
              <a:rPr lang="en-US" sz="3300" dirty="0" smtClean="0"/>
              <a:t>			scissors</a:t>
            </a:r>
          </a:p>
          <a:p>
            <a:pPr>
              <a:buNone/>
            </a:pPr>
            <a:r>
              <a:rPr lang="en-US" sz="3300" dirty="0" smtClean="0"/>
              <a:t>la </a:t>
            </a:r>
            <a:r>
              <a:rPr lang="en-US" sz="3300" dirty="0" err="1" smtClean="0"/>
              <a:t>regla</a:t>
            </a:r>
            <a:r>
              <a:rPr lang="en-US" sz="3300" dirty="0" smtClean="0"/>
              <a:t>			ruler</a:t>
            </a:r>
          </a:p>
          <a:p>
            <a:pPr>
              <a:buNone/>
            </a:pPr>
            <a:r>
              <a:rPr lang="en-US" sz="3300" dirty="0" smtClean="0"/>
              <a:t>el </a:t>
            </a:r>
            <a:r>
              <a:rPr lang="en-US" sz="3300" dirty="0" err="1" smtClean="0"/>
              <a:t>lápiz</a:t>
            </a:r>
            <a:r>
              <a:rPr lang="en-US" sz="3300" dirty="0" smtClean="0"/>
              <a:t> de color	crayon/colored pencil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Indicating Location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al </a:t>
            </a:r>
            <a:r>
              <a:rPr lang="en-US" dirty="0" err="1" smtClean="0"/>
              <a:t>lado</a:t>
            </a:r>
            <a:r>
              <a:rPr lang="en-US" dirty="0" smtClean="0"/>
              <a:t> de la/ al </a:t>
            </a:r>
            <a:r>
              <a:rPr lang="en-US" dirty="0" err="1" smtClean="0"/>
              <a:t>lado</a:t>
            </a:r>
            <a:r>
              <a:rPr lang="en-US" dirty="0" smtClean="0"/>
              <a:t> del</a:t>
            </a:r>
          </a:p>
          <a:p>
            <a:pPr>
              <a:buNone/>
            </a:pPr>
            <a:r>
              <a:rPr lang="en-US" dirty="0" err="1" smtClean="0"/>
              <a:t>allí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aquí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debajo</a:t>
            </a:r>
            <a:r>
              <a:rPr lang="en-US" dirty="0" smtClean="0"/>
              <a:t> de la/ </a:t>
            </a:r>
            <a:r>
              <a:rPr lang="en-US" dirty="0" err="1" smtClean="0"/>
              <a:t>debajo</a:t>
            </a:r>
            <a:r>
              <a:rPr lang="en-US" dirty="0" smtClean="0"/>
              <a:t> del</a:t>
            </a:r>
          </a:p>
          <a:p>
            <a:pPr>
              <a:buNone/>
            </a:pPr>
            <a:r>
              <a:rPr lang="en-US" dirty="0" err="1" smtClean="0"/>
              <a:t>delante</a:t>
            </a:r>
            <a:r>
              <a:rPr lang="en-US" dirty="0" smtClean="0"/>
              <a:t> de la/ </a:t>
            </a:r>
            <a:r>
              <a:rPr lang="en-US" dirty="0" err="1" smtClean="0"/>
              <a:t>delante</a:t>
            </a:r>
            <a:r>
              <a:rPr lang="en-US" dirty="0" smtClean="0"/>
              <a:t> del</a:t>
            </a:r>
          </a:p>
          <a:p>
            <a:pPr>
              <a:buNone/>
            </a:pPr>
            <a:r>
              <a:rPr lang="en-US" dirty="0" err="1" smtClean="0"/>
              <a:t>detrás</a:t>
            </a:r>
            <a:r>
              <a:rPr lang="en-US" dirty="0" smtClean="0"/>
              <a:t> de la/ </a:t>
            </a:r>
            <a:r>
              <a:rPr lang="en-US" dirty="0" err="1" smtClean="0"/>
              <a:t>detrás</a:t>
            </a:r>
            <a:r>
              <a:rPr lang="en-US" dirty="0" smtClean="0"/>
              <a:t> del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en</a:t>
            </a:r>
          </a:p>
          <a:p>
            <a:pPr>
              <a:buNone/>
            </a:pPr>
            <a:r>
              <a:rPr lang="en-US" dirty="0" err="1" smtClean="0"/>
              <a:t>encima</a:t>
            </a:r>
            <a:r>
              <a:rPr lang="en-US" dirty="0" smtClean="0"/>
              <a:t> de la/ </a:t>
            </a:r>
            <a:r>
              <a:rPr lang="en-US" dirty="0" err="1" smtClean="0"/>
              <a:t>encima</a:t>
            </a:r>
            <a:r>
              <a:rPr lang="en-US" dirty="0" smtClean="0"/>
              <a:t> del</a:t>
            </a:r>
          </a:p>
          <a:p>
            <a:pPr>
              <a:buNone/>
            </a:pPr>
            <a:r>
              <a:rPr lang="en-US" dirty="0" smtClean="0"/>
              <a:t> a la </a:t>
            </a:r>
            <a:r>
              <a:rPr lang="en-US" dirty="0" err="1" smtClean="0"/>
              <a:t>izquierda</a:t>
            </a:r>
            <a:r>
              <a:rPr lang="en-US" dirty="0" smtClean="0"/>
              <a:t> de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derecha</a:t>
            </a:r>
            <a:r>
              <a:rPr lang="en-US" dirty="0" smtClean="0"/>
              <a:t> de</a:t>
            </a:r>
          </a:p>
          <a:p>
            <a:pPr>
              <a:buNone/>
            </a:pPr>
            <a:r>
              <a:rPr lang="en-US" dirty="0" smtClean="0"/>
              <a:t>next to or beside</a:t>
            </a:r>
          </a:p>
          <a:p>
            <a:pPr>
              <a:buNone/>
            </a:pPr>
            <a:r>
              <a:rPr lang="en-US" dirty="0" smtClean="0"/>
              <a:t>there</a:t>
            </a:r>
          </a:p>
          <a:p>
            <a:pPr>
              <a:buNone/>
            </a:pPr>
            <a:r>
              <a:rPr lang="en-US" dirty="0" smtClean="0"/>
              <a:t>here</a:t>
            </a:r>
          </a:p>
          <a:p>
            <a:pPr>
              <a:buNone/>
            </a:pPr>
            <a:r>
              <a:rPr lang="en-US" dirty="0" smtClean="0"/>
              <a:t>underneath</a:t>
            </a:r>
          </a:p>
          <a:p>
            <a:pPr>
              <a:buNone/>
            </a:pPr>
            <a:r>
              <a:rPr lang="en-US" dirty="0" smtClean="0"/>
              <a:t>in front of</a:t>
            </a:r>
          </a:p>
          <a:p>
            <a:pPr>
              <a:buNone/>
            </a:pPr>
            <a:r>
              <a:rPr lang="en-US" dirty="0" smtClean="0"/>
              <a:t>Behind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or on</a:t>
            </a:r>
          </a:p>
          <a:p>
            <a:pPr>
              <a:buNone/>
            </a:pPr>
            <a:r>
              <a:rPr lang="en-US" dirty="0" smtClean="0"/>
              <a:t>on top of</a:t>
            </a:r>
          </a:p>
          <a:p>
            <a:pPr>
              <a:buNone/>
            </a:pPr>
            <a:r>
              <a:rPr lang="en-US" dirty="0" smtClean="0"/>
              <a:t>to the left of</a:t>
            </a:r>
          </a:p>
          <a:p>
            <a:pPr>
              <a:buNone/>
            </a:pPr>
            <a:r>
              <a:rPr lang="en-US" dirty="0" smtClean="0"/>
              <a:t>to the right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Indicating possession 2B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3300" dirty="0" smtClean="0"/>
              <a:t>de</a:t>
            </a:r>
          </a:p>
          <a:p>
            <a:endParaRPr lang="en-US" sz="3300" dirty="0" smtClean="0"/>
          </a:p>
          <a:p>
            <a:r>
              <a:rPr lang="en-US" sz="3300" dirty="0" smtClean="0"/>
              <a:t>mi</a:t>
            </a:r>
          </a:p>
          <a:p>
            <a:endParaRPr lang="en-US" sz="3300" dirty="0" smtClean="0"/>
          </a:p>
          <a:p>
            <a:r>
              <a:rPr lang="en-US" sz="3300" dirty="0" err="1" smtClean="0"/>
              <a:t>tu</a:t>
            </a:r>
            <a:endParaRPr lang="en-US" sz="3300" dirty="0" smtClean="0"/>
          </a:p>
          <a:p>
            <a:r>
              <a:rPr lang="en-US" sz="3300" dirty="0" smtClean="0"/>
              <a:t>of</a:t>
            </a:r>
          </a:p>
          <a:p>
            <a:endParaRPr lang="en-US" sz="3300" dirty="0" smtClean="0"/>
          </a:p>
          <a:p>
            <a:r>
              <a:rPr lang="en-US" sz="3300" dirty="0" smtClean="0"/>
              <a:t>my</a:t>
            </a:r>
          </a:p>
          <a:p>
            <a:pPr>
              <a:buNone/>
            </a:pPr>
            <a:endParaRPr lang="en-US" sz="3300" dirty="0" smtClean="0"/>
          </a:p>
          <a:p>
            <a:r>
              <a:rPr lang="en-US" sz="3300" dirty="0" smtClean="0"/>
              <a:t>your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001000" cy="1154424"/>
          </a:xfrm>
        </p:spPr>
        <p:txBody>
          <a:bodyPr/>
          <a:lstStyle/>
          <a:p>
            <a:r>
              <a:rPr lang="en-US" b="1" u="sng" dirty="0" smtClean="0"/>
              <a:t>To identify</a:t>
            </a:r>
            <a:r>
              <a:rPr lang="en-US" b="1" u="sng" dirty="0" smtClean="0"/>
              <a:t>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68" y="937971"/>
            <a:ext cx="8927531" cy="3520992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2300" dirty="0" smtClean="0"/>
              <a:t>¿ </a:t>
            </a:r>
            <a:r>
              <a:rPr lang="en-US" sz="2300" dirty="0" err="1" smtClean="0"/>
              <a:t>Cuántos</a:t>
            </a:r>
            <a:r>
              <a:rPr lang="en-US" sz="2300" dirty="0" smtClean="0"/>
              <a:t>/as?</a:t>
            </a:r>
          </a:p>
          <a:p>
            <a:pPr>
              <a:buNone/>
            </a:pPr>
            <a:r>
              <a:rPr lang="en-US" sz="2300" dirty="0" smtClean="0"/>
              <a:t>¿</a:t>
            </a:r>
            <a:r>
              <a:rPr lang="en-US" sz="2300" dirty="0" err="1" smtClean="0"/>
              <a:t>Dónde</a:t>
            </a:r>
            <a:r>
              <a:rPr lang="en-US" sz="2300" dirty="0" smtClean="0"/>
              <a:t>?</a:t>
            </a:r>
          </a:p>
          <a:p>
            <a:pPr>
              <a:buNone/>
            </a:pPr>
            <a:r>
              <a:rPr lang="en-US" sz="2300" dirty="0" smtClean="0"/>
              <a:t>¿</a:t>
            </a:r>
            <a:r>
              <a:rPr lang="en-US" sz="2300" dirty="0" err="1" smtClean="0"/>
              <a:t>Quién</a:t>
            </a:r>
            <a:r>
              <a:rPr lang="en-US" sz="2300" dirty="0" smtClean="0"/>
              <a:t>?</a:t>
            </a:r>
          </a:p>
          <a:p>
            <a:pPr>
              <a:buNone/>
            </a:pPr>
            <a:r>
              <a:rPr lang="en-US" sz="2300" dirty="0" smtClean="0"/>
              <a:t>Es un (a)…….</a:t>
            </a:r>
          </a:p>
          <a:p>
            <a:pPr>
              <a:buNone/>
            </a:pPr>
            <a:r>
              <a:rPr lang="en-US" sz="2300" dirty="0" smtClean="0"/>
              <a:t>Hay</a:t>
            </a:r>
          </a:p>
          <a:p>
            <a:pPr>
              <a:buNone/>
            </a:pPr>
            <a:r>
              <a:rPr lang="en-US" sz="2300" dirty="0" smtClean="0"/>
              <a:t>¿</a:t>
            </a:r>
            <a:r>
              <a:rPr lang="en-US" sz="2300" dirty="0" err="1" smtClean="0"/>
              <a:t>Qué</a:t>
            </a:r>
            <a:r>
              <a:rPr lang="en-US" sz="2300" dirty="0" smtClean="0"/>
              <a:t> </a:t>
            </a:r>
            <a:r>
              <a:rPr lang="en-US" sz="2300" dirty="0" err="1" smtClean="0"/>
              <a:t>es</a:t>
            </a:r>
            <a:r>
              <a:rPr lang="en-US" sz="2300" dirty="0" smtClean="0"/>
              <a:t> </a:t>
            </a:r>
            <a:r>
              <a:rPr lang="en-US" sz="2300" dirty="0" err="1" smtClean="0"/>
              <a:t>esto</a:t>
            </a:r>
            <a:r>
              <a:rPr lang="en-US" sz="2300" dirty="0" smtClean="0"/>
              <a:t>?</a:t>
            </a:r>
          </a:p>
          <a:p>
            <a:pPr>
              <a:buNone/>
            </a:pPr>
            <a:r>
              <a:rPr lang="en-US" sz="2300" dirty="0" smtClean="0"/>
              <a:t>How many?</a:t>
            </a:r>
          </a:p>
          <a:p>
            <a:pPr>
              <a:buNone/>
            </a:pPr>
            <a:r>
              <a:rPr lang="en-US" sz="2300" dirty="0" smtClean="0"/>
              <a:t>Where</a:t>
            </a:r>
          </a:p>
          <a:p>
            <a:pPr>
              <a:buNone/>
            </a:pPr>
            <a:r>
              <a:rPr lang="en-US" sz="2300" dirty="0" smtClean="0"/>
              <a:t>Who</a:t>
            </a:r>
          </a:p>
          <a:p>
            <a:pPr>
              <a:buNone/>
            </a:pPr>
            <a:r>
              <a:rPr lang="en-US" sz="2300" dirty="0" smtClean="0"/>
              <a:t>It’s </a:t>
            </a:r>
            <a:r>
              <a:rPr lang="en-US" sz="2300" dirty="0" err="1" smtClean="0"/>
              <a:t>a(n</a:t>
            </a:r>
            <a:r>
              <a:rPr lang="en-US" sz="2300" dirty="0" smtClean="0"/>
              <a:t>)……</a:t>
            </a:r>
          </a:p>
          <a:p>
            <a:pPr>
              <a:buNone/>
            </a:pPr>
            <a:r>
              <a:rPr lang="en-US" sz="2300" dirty="0" smtClean="0"/>
              <a:t>There is, There are</a:t>
            </a:r>
          </a:p>
          <a:p>
            <a:pPr>
              <a:buNone/>
            </a:pPr>
            <a:r>
              <a:rPr lang="en-US" sz="2300" dirty="0" smtClean="0"/>
              <a:t>What is this?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216468" y="4458963"/>
            <a:ext cx="864431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u="sng" dirty="0" smtClean="0"/>
              <a:t>Gender and quantity of Nouns</a:t>
            </a:r>
          </a:p>
          <a:p>
            <a:pPr algn="ctr"/>
            <a:endParaRPr lang="en-US" sz="2900" dirty="0" smtClean="0"/>
          </a:p>
          <a:p>
            <a:endParaRPr lang="en-US" sz="2900" dirty="0"/>
          </a:p>
        </p:txBody>
      </p:sp>
      <p:sp>
        <p:nvSpPr>
          <p:cNvPr id="6" name="TextBox 5"/>
          <p:cNvSpPr txBox="1"/>
          <p:nvPr/>
        </p:nvSpPr>
        <p:spPr>
          <a:xfrm>
            <a:off x="216468" y="5217651"/>
            <a:ext cx="8644319" cy="194793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4000" dirty="0" smtClean="0"/>
              <a:t>los, </a:t>
            </a:r>
            <a:r>
              <a:rPr lang="en-US" sz="4000" dirty="0" err="1" smtClean="0"/>
              <a:t>las</a:t>
            </a:r>
            <a:endParaRPr lang="en-US" sz="4000" dirty="0" smtClean="0"/>
          </a:p>
          <a:p>
            <a:r>
              <a:rPr lang="en-US" sz="4000" dirty="0" err="1" smtClean="0"/>
              <a:t>unos</a:t>
            </a:r>
            <a:r>
              <a:rPr lang="en-US" sz="4000" dirty="0" smtClean="0"/>
              <a:t>, </a:t>
            </a:r>
            <a:r>
              <a:rPr lang="en-US" sz="4000" dirty="0" err="1" smtClean="0"/>
              <a:t>unas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the</a:t>
            </a:r>
          </a:p>
          <a:p>
            <a:r>
              <a:rPr lang="en-US" sz="4000" dirty="0" smtClean="0"/>
              <a:t>some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- to be </a:t>
            </a:r>
            <a:r>
              <a:rPr lang="en-US" sz="3000" dirty="0" smtClean="0"/>
              <a:t>(Irregular verb) 2B</a:t>
            </a:r>
            <a:br>
              <a:rPr lang="en-US" sz="3000" dirty="0" smtClean="0"/>
            </a:br>
            <a:r>
              <a:rPr lang="en-US" sz="2000" dirty="0" smtClean="0"/>
              <a:t>it tells how someone feels or where someone or something is located</a:t>
            </a:r>
            <a:r>
              <a:rPr lang="en-US" sz="3000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8218"/>
            <a:ext cx="9144000" cy="4201582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3400" dirty="0" err="1" smtClean="0"/>
              <a:t>Yo</a:t>
            </a:r>
            <a:r>
              <a:rPr lang="en-US" sz="3400" dirty="0" smtClean="0"/>
              <a:t> </a:t>
            </a:r>
            <a:r>
              <a:rPr lang="en-US" sz="3400" b="1" dirty="0" err="1" smtClean="0"/>
              <a:t>estoy</a:t>
            </a:r>
            <a:endParaRPr lang="en-US" sz="3400" b="1" dirty="0" smtClean="0"/>
          </a:p>
          <a:p>
            <a:pPr>
              <a:buNone/>
            </a:pPr>
            <a:r>
              <a:rPr lang="en-US" sz="3400" dirty="0" err="1" smtClean="0"/>
              <a:t>Tú</a:t>
            </a:r>
            <a:r>
              <a:rPr lang="en-US" sz="3400" dirty="0" smtClean="0"/>
              <a:t> </a:t>
            </a:r>
            <a:r>
              <a:rPr lang="en-US" sz="3400" b="1" smtClean="0"/>
              <a:t>estás</a:t>
            </a:r>
            <a:endParaRPr lang="en-US" sz="3400" b="1" dirty="0" smtClean="0"/>
          </a:p>
          <a:p>
            <a:pPr>
              <a:buNone/>
            </a:pPr>
            <a:r>
              <a:rPr lang="en-US" sz="3400" dirty="0" err="1" smtClean="0"/>
              <a:t>Él</a:t>
            </a:r>
            <a:r>
              <a:rPr lang="en-US" sz="3400" dirty="0" smtClean="0"/>
              <a:t>, </a:t>
            </a:r>
            <a:r>
              <a:rPr lang="en-US" sz="3400" dirty="0" err="1" smtClean="0"/>
              <a:t>ella</a:t>
            </a:r>
            <a:r>
              <a:rPr lang="en-US" sz="3400" dirty="0" smtClean="0"/>
              <a:t>, </a:t>
            </a:r>
            <a:r>
              <a:rPr lang="en-US" sz="3400" dirty="0" err="1" smtClean="0"/>
              <a:t>Ud</a:t>
            </a:r>
            <a:r>
              <a:rPr lang="en-US" sz="3400" dirty="0" smtClean="0"/>
              <a:t>.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está</a:t>
            </a:r>
            <a:endParaRPr lang="en-US" sz="3400" b="1" dirty="0" smtClean="0"/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400" dirty="0" err="1" smtClean="0"/>
              <a:t>Nosotros</a:t>
            </a:r>
            <a:r>
              <a:rPr lang="en-US" sz="3400" dirty="0" smtClean="0"/>
              <a:t>/as </a:t>
            </a:r>
            <a:r>
              <a:rPr lang="en-US" sz="3400" b="1" dirty="0" err="1" smtClean="0"/>
              <a:t>estamos</a:t>
            </a:r>
            <a:endParaRPr lang="en-US" sz="3400" b="1" dirty="0" smtClean="0"/>
          </a:p>
          <a:p>
            <a:pPr>
              <a:buNone/>
            </a:pPr>
            <a:r>
              <a:rPr lang="en-US" sz="3400" dirty="0" err="1" smtClean="0"/>
              <a:t>Vosotros</a:t>
            </a:r>
            <a:r>
              <a:rPr lang="en-US" sz="3400" dirty="0" smtClean="0"/>
              <a:t>/as </a:t>
            </a:r>
            <a:r>
              <a:rPr lang="en-US" sz="3400" b="1" dirty="0" err="1" smtClean="0"/>
              <a:t>estáis</a:t>
            </a:r>
            <a:endParaRPr lang="en-US" sz="3400" b="1" dirty="0" smtClean="0"/>
          </a:p>
          <a:p>
            <a:pPr>
              <a:buNone/>
            </a:pPr>
            <a:r>
              <a:rPr lang="en-US" sz="3400" dirty="0" err="1" smtClean="0"/>
              <a:t>Ellos</a:t>
            </a:r>
            <a:r>
              <a:rPr lang="en-US" sz="3400" dirty="0" smtClean="0"/>
              <a:t>/as </a:t>
            </a:r>
            <a:r>
              <a:rPr lang="en-US" sz="3400" dirty="0" err="1" smtClean="0"/>
              <a:t>Uds</a:t>
            </a:r>
            <a:r>
              <a:rPr lang="en-US" sz="3400" dirty="0" smtClean="0"/>
              <a:t>. </a:t>
            </a:r>
            <a:r>
              <a:rPr lang="en-US" sz="3400" b="1" dirty="0" err="1" smtClean="0"/>
              <a:t>están</a:t>
            </a:r>
            <a:endParaRPr lang="en-US" sz="3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8625" y="5454652"/>
            <a:ext cx="862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 you notice about the meaning of this verb?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Actividad</a:t>
            </a:r>
            <a:r>
              <a:rPr lang="en-US" dirty="0" smtClean="0"/>
              <a:t> Whiteboards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2824870"/>
          </a:xfrm>
        </p:spPr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en-US" dirty="0" smtClean="0"/>
              <a:t>La </a:t>
            </a:r>
            <a:r>
              <a:rPr lang="en-US" dirty="0" err="1" smtClean="0"/>
              <a:t>hoja</a:t>
            </a:r>
            <a:r>
              <a:rPr lang="en-US" dirty="0" smtClean="0"/>
              <a:t> de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debajo</a:t>
            </a:r>
            <a:r>
              <a:rPr lang="en-US" dirty="0" smtClean="0"/>
              <a:t> del </a:t>
            </a:r>
            <a:r>
              <a:rPr lang="en-US" dirty="0" err="1" smtClean="0"/>
              <a:t>bolígrafo</a:t>
            </a:r>
            <a:r>
              <a:rPr lang="en-US" dirty="0" smtClean="0"/>
              <a:t>.</a:t>
            </a:r>
          </a:p>
          <a:p>
            <a:pPr>
              <a:buAutoNum type="arabicPeriod"/>
            </a:pPr>
            <a:r>
              <a:rPr lang="en-US" dirty="0" smtClean="0"/>
              <a:t>2. El </a:t>
            </a:r>
            <a:r>
              <a:rPr lang="en-US" dirty="0" err="1" smtClean="0"/>
              <a:t>bolígrafo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encima</a:t>
            </a:r>
            <a:r>
              <a:rPr lang="en-US" dirty="0" smtClean="0"/>
              <a:t> de la </a:t>
            </a:r>
            <a:r>
              <a:rPr lang="en-US" dirty="0" err="1" smtClean="0"/>
              <a:t>hoja</a:t>
            </a:r>
            <a:r>
              <a:rPr lang="en-US" dirty="0" smtClean="0"/>
              <a:t> de </a:t>
            </a:r>
            <a:r>
              <a:rPr lang="en-US" dirty="0" err="1" smtClean="0"/>
              <a:t>papel</a:t>
            </a:r>
            <a:r>
              <a:rPr lang="en-US" dirty="0" smtClean="0"/>
              <a:t>.</a:t>
            </a:r>
          </a:p>
          <a:p>
            <a:pPr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ratón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al </a:t>
            </a:r>
            <a:r>
              <a:rPr lang="en-US" dirty="0" err="1" smtClean="0"/>
              <a:t>lado</a:t>
            </a:r>
            <a:r>
              <a:rPr lang="en-US" dirty="0" smtClean="0"/>
              <a:t> del </a:t>
            </a:r>
            <a:r>
              <a:rPr lang="en-US" dirty="0" err="1" smtClean="0"/>
              <a:t>teclado</a:t>
            </a:r>
            <a:r>
              <a:rPr lang="en-US" dirty="0" smtClean="0"/>
              <a:t>.</a:t>
            </a:r>
          </a:p>
          <a:p>
            <a:pPr>
              <a:buAutoNum type="arabicPeriod"/>
            </a:pPr>
            <a:r>
              <a:rPr lang="en-US" dirty="0" smtClean="0"/>
              <a:t>La </a:t>
            </a:r>
            <a:r>
              <a:rPr lang="en-US" dirty="0" err="1" smtClean="0"/>
              <a:t>bandera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detrás</a:t>
            </a:r>
            <a:r>
              <a:rPr lang="en-US" dirty="0" smtClean="0"/>
              <a:t> de la </a:t>
            </a:r>
            <a:r>
              <a:rPr lang="en-US" dirty="0" err="1" smtClean="0"/>
              <a:t>computadora</a:t>
            </a:r>
            <a:r>
              <a:rPr lang="en-US" dirty="0" smtClean="0"/>
              <a:t>.</a:t>
            </a:r>
          </a:p>
          <a:p>
            <a:pPr>
              <a:buAutoNum type="arabicPeriod"/>
            </a:pPr>
            <a:r>
              <a:rPr lang="en-US" dirty="0" smtClean="0"/>
              <a:t>La </a:t>
            </a:r>
            <a:r>
              <a:rPr lang="en-US" dirty="0" err="1" smtClean="0"/>
              <a:t>silla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delante</a:t>
            </a:r>
            <a:r>
              <a:rPr lang="en-US" dirty="0" smtClean="0"/>
              <a:t> del la mesa.</a:t>
            </a:r>
          </a:p>
          <a:p>
            <a:pPr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7606" y="4473393"/>
            <a:ext cx="865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/>
              <a:t>Practice with your shoulder partner giving direction words on your white boards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Common Classroom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¿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baño</a:t>
            </a:r>
            <a:r>
              <a:rPr lang="en-US" dirty="0" smtClean="0"/>
              <a:t>?			Can I go to the bathroom?</a:t>
            </a:r>
          </a:p>
          <a:p>
            <a:pPr>
              <a:buNone/>
            </a:pPr>
            <a:r>
              <a:rPr lang="en-US" dirty="0" smtClean="0"/>
              <a:t>¿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lapiz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boligrafo</a:t>
            </a:r>
            <a:r>
              <a:rPr lang="en-US" dirty="0" smtClean="0"/>
              <a:t>?	Can I use a pencil or pen? </a:t>
            </a:r>
          </a:p>
          <a:p>
            <a:pPr>
              <a:buNone/>
            </a:pPr>
            <a:r>
              <a:rPr lang="en-US" dirty="0" smtClean="0"/>
              <a:t>¿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sacapuntas</a:t>
            </a:r>
            <a:r>
              <a:rPr lang="en-US" dirty="0" smtClean="0"/>
              <a:t>?		Can I use the pencil sharpener?</a:t>
            </a:r>
          </a:p>
          <a:p>
            <a:pPr>
              <a:buNone/>
            </a:pPr>
            <a:r>
              <a:rPr lang="en-US" dirty="0" smtClean="0"/>
              <a:t>¿</a:t>
            </a:r>
            <a:r>
              <a:rPr lang="en-US" dirty="0" err="1" smtClean="0"/>
              <a:t>Puedo</a:t>
            </a:r>
            <a:r>
              <a:rPr lang="en-US" dirty="0" smtClean="0"/>
              <a:t> mover mi </a:t>
            </a:r>
            <a:r>
              <a:rPr lang="en-US" dirty="0" err="1" smtClean="0"/>
              <a:t>pupitre</a:t>
            </a:r>
            <a:r>
              <a:rPr lang="en-US" dirty="0" smtClean="0"/>
              <a:t>?		Can I move my desk?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Por</a:t>
            </a:r>
            <a:r>
              <a:rPr lang="en-US" dirty="0" smtClean="0"/>
              <a:t> Favor				Please</a:t>
            </a:r>
          </a:p>
          <a:p>
            <a:pPr>
              <a:buNone/>
            </a:pPr>
            <a:r>
              <a:rPr lang="en-US" dirty="0" smtClean="0"/>
              <a:t>Gracias				Thank you	</a:t>
            </a:r>
          </a:p>
          <a:p>
            <a:pPr>
              <a:buNone/>
            </a:pPr>
            <a:r>
              <a:rPr lang="en-US" dirty="0" smtClean="0"/>
              <a:t>De nada				You’re welcome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246" y="2438148"/>
            <a:ext cx="312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estudiante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678402">
            <a:off x="4295738" y="4375080"/>
            <a:ext cx="310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profesora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2246" y="5454647"/>
            <a:ext cx="3129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ventana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73987" y="317526"/>
            <a:ext cx="437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puerta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73932" y="2120622"/>
            <a:ext cx="250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silla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 rot="20896570">
            <a:off x="442246" y="430928"/>
            <a:ext cx="249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escritorio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286080">
            <a:off x="6395555" y="3390727"/>
            <a:ext cx="274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mesa</a:t>
            </a:r>
          </a:p>
        </p:txBody>
      </p:sp>
      <p:sp>
        <p:nvSpPr>
          <p:cNvPr id="11" name="TextBox 10"/>
          <p:cNvSpPr txBox="1"/>
          <p:nvPr/>
        </p:nvSpPr>
        <p:spPr>
          <a:xfrm rot="20182709">
            <a:off x="146531" y="4142386"/>
            <a:ext cx="250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cartel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14121" y="6147590"/>
            <a:ext cx="257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reloj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 rot="1048747">
            <a:off x="6928518" y="385568"/>
            <a:ext cx="218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bandera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0428823">
            <a:off x="2435723" y="2983266"/>
            <a:ext cx="30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papelera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670755">
            <a:off x="3006358" y="6207156"/>
            <a:ext cx="250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pupitre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11229" y="1049865"/>
            <a:ext cx="165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bolígrafo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144100">
            <a:off x="6974091" y="4401255"/>
            <a:ext cx="145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lápiz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20543097">
            <a:off x="0" y="2120622"/>
            <a:ext cx="182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carpeta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71986" y="2120622"/>
            <a:ext cx="201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libro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90496" y="3516458"/>
            <a:ext cx="21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cuaderno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20946265">
            <a:off x="1838764" y="4547429"/>
            <a:ext cx="2220826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hoja</a:t>
            </a:r>
            <a:r>
              <a:rPr lang="en-US" dirty="0" smtClean="0"/>
              <a:t> de </a:t>
            </a:r>
            <a:r>
              <a:rPr lang="en-US" dirty="0" err="1" smtClean="0"/>
              <a:t>papel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20283455">
            <a:off x="6923564" y="1281445"/>
            <a:ext cx="201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computadora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236" y="2591167"/>
            <a:ext cx="150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pluma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20236" y="5454647"/>
            <a:ext cx="131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tijeras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0378" y="6497948"/>
            <a:ext cx="194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mochila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21753" y="181323"/>
            <a:ext cx="259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regla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216233" y="5454647"/>
            <a:ext cx="258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lápiz</a:t>
            </a:r>
            <a:r>
              <a:rPr lang="en-US" dirty="0" smtClean="0"/>
              <a:t> de color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2774" y="3356706"/>
            <a:ext cx="226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pantalla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90496" y="1074953"/>
            <a:ext cx="21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teclado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20236" y="3726038"/>
            <a:ext cx="14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disquete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65628" y="2757540"/>
            <a:ext cx="215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ratón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2775" y="1444285"/>
            <a:ext cx="250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auriculares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447211"/>
            <a:ext cx="9144000" cy="80945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600" dirty="0" smtClean="0"/>
              <a:t>el </a:t>
            </a:r>
            <a:r>
              <a:rPr lang="en-US" sz="2600" dirty="0" err="1" smtClean="0"/>
              <a:t>estudiante</a:t>
            </a:r>
            <a:endParaRPr lang="en-US" sz="2600" dirty="0" smtClean="0"/>
          </a:p>
          <a:p>
            <a:r>
              <a:rPr lang="en-US" sz="2600" dirty="0" smtClean="0"/>
              <a:t>la </a:t>
            </a:r>
            <a:r>
              <a:rPr lang="en-US" sz="2600" dirty="0" err="1" smtClean="0"/>
              <a:t>estudiante</a:t>
            </a:r>
            <a:endParaRPr lang="en-US" sz="2600" dirty="0" smtClean="0"/>
          </a:p>
          <a:p>
            <a:r>
              <a:rPr lang="en-US" sz="2600" dirty="0" smtClean="0"/>
              <a:t>el </a:t>
            </a:r>
            <a:r>
              <a:rPr lang="en-US" sz="2600" dirty="0" err="1" smtClean="0"/>
              <a:t>profesor</a:t>
            </a:r>
            <a:endParaRPr lang="en-US" sz="2600" dirty="0" smtClean="0"/>
          </a:p>
          <a:p>
            <a:r>
              <a:rPr lang="en-US" sz="2600" dirty="0" smtClean="0"/>
              <a:t>la </a:t>
            </a:r>
            <a:r>
              <a:rPr lang="en-US" sz="2600" dirty="0" err="1" smtClean="0"/>
              <a:t>profesora</a:t>
            </a:r>
            <a:endParaRPr lang="en-US" sz="2600" dirty="0" smtClean="0"/>
          </a:p>
          <a:p>
            <a:r>
              <a:rPr lang="en-US" sz="2600" dirty="0" smtClean="0"/>
              <a:t>¿</a:t>
            </a:r>
            <a:r>
              <a:rPr lang="en-US" sz="2600" dirty="0" err="1" smtClean="0"/>
              <a:t>Cómo</a:t>
            </a:r>
            <a:r>
              <a:rPr lang="en-US" sz="2600" dirty="0" smtClean="0"/>
              <a:t> se </a:t>
            </a:r>
            <a:r>
              <a:rPr lang="en-US" sz="2600" dirty="0" err="1" smtClean="0"/>
              <a:t>dice_____en</a:t>
            </a:r>
            <a:r>
              <a:rPr lang="en-US" sz="2600" dirty="0" smtClean="0"/>
              <a:t> </a:t>
            </a:r>
            <a:r>
              <a:rPr lang="en-US" sz="2600" dirty="0" err="1" smtClean="0"/>
              <a:t>español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Se dice ________________.</a:t>
            </a:r>
          </a:p>
          <a:p>
            <a:endParaRPr lang="en-US" sz="2600" dirty="0" smtClean="0"/>
          </a:p>
          <a:p>
            <a:r>
              <a:rPr lang="en-US" sz="2600" dirty="0"/>
              <a:t>e</a:t>
            </a:r>
            <a:r>
              <a:rPr lang="en-US" sz="2600" dirty="0" smtClean="0"/>
              <a:t>l </a:t>
            </a:r>
            <a:r>
              <a:rPr lang="en-US" sz="2600" dirty="0" err="1" smtClean="0"/>
              <a:t>pupitre</a:t>
            </a:r>
            <a:endParaRPr lang="en-US" sz="2600" dirty="0" smtClean="0"/>
          </a:p>
          <a:p>
            <a:r>
              <a:rPr lang="en-US" sz="2600" dirty="0" smtClean="0"/>
              <a:t>el </a:t>
            </a:r>
            <a:r>
              <a:rPr lang="en-US" sz="2600" dirty="0" err="1" smtClean="0"/>
              <a:t>bolígrafo</a:t>
            </a:r>
            <a:endParaRPr lang="en-US" sz="2600" dirty="0" smtClean="0"/>
          </a:p>
          <a:p>
            <a:r>
              <a:rPr lang="en-US" sz="2600" dirty="0" smtClean="0"/>
              <a:t>la </a:t>
            </a:r>
            <a:r>
              <a:rPr lang="en-US" sz="2600" dirty="0" err="1" smtClean="0"/>
              <a:t>carpeta</a:t>
            </a:r>
            <a:endParaRPr lang="en-US" sz="2600" dirty="0" smtClean="0"/>
          </a:p>
          <a:p>
            <a:r>
              <a:rPr lang="en-US" sz="2600" dirty="0" smtClean="0"/>
              <a:t>el </a:t>
            </a:r>
            <a:r>
              <a:rPr lang="en-US" sz="2600" dirty="0" err="1" smtClean="0"/>
              <a:t>lápiz</a:t>
            </a:r>
            <a:endParaRPr lang="en-US" sz="2600" dirty="0" smtClean="0"/>
          </a:p>
          <a:p>
            <a:r>
              <a:rPr lang="en-US" sz="2600" dirty="0"/>
              <a:t>e</a:t>
            </a:r>
            <a:r>
              <a:rPr lang="en-US" sz="2600" dirty="0" smtClean="0"/>
              <a:t>l </a:t>
            </a:r>
            <a:r>
              <a:rPr lang="en-US" sz="2600" dirty="0" err="1" smtClean="0"/>
              <a:t>cuaderno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La </a:t>
            </a:r>
            <a:r>
              <a:rPr lang="en-US" sz="2600" dirty="0" err="1" smtClean="0"/>
              <a:t>hoja</a:t>
            </a:r>
            <a:r>
              <a:rPr lang="en-US" sz="2600" dirty="0" smtClean="0"/>
              <a:t> de </a:t>
            </a:r>
            <a:r>
              <a:rPr lang="en-US" sz="2600" dirty="0" err="1" smtClean="0"/>
              <a:t>papel</a:t>
            </a:r>
            <a:endParaRPr lang="en-US" sz="2600" dirty="0" smtClean="0"/>
          </a:p>
          <a:p>
            <a:r>
              <a:rPr lang="en-US" sz="2600" dirty="0" smtClean="0"/>
              <a:t>El </a:t>
            </a:r>
            <a:r>
              <a:rPr lang="en-US" sz="2600" dirty="0" err="1" smtClean="0"/>
              <a:t>libro</a:t>
            </a:r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/>
              <a:t>t</a:t>
            </a:r>
            <a:r>
              <a:rPr lang="en-US" sz="2600" dirty="0" smtClean="0"/>
              <a:t>he boy student</a:t>
            </a:r>
          </a:p>
          <a:p>
            <a:r>
              <a:rPr lang="en-US" sz="2600" dirty="0" smtClean="0"/>
              <a:t>the girl student</a:t>
            </a:r>
          </a:p>
          <a:p>
            <a:r>
              <a:rPr lang="en-US" sz="2600" dirty="0"/>
              <a:t>t</a:t>
            </a:r>
            <a:r>
              <a:rPr lang="en-US" sz="2600" dirty="0" smtClean="0"/>
              <a:t>he male teacher</a:t>
            </a:r>
          </a:p>
          <a:p>
            <a:r>
              <a:rPr lang="en-US" sz="2600" dirty="0"/>
              <a:t>t</a:t>
            </a:r>
            <a:r>
              <a:rPr lang="en-US" sz="2600" dirty="0" smtClean="0"/>
              <a:t>he female teacher</a:t>
            </a:r>
          </a:p>
          <a:p>
            <a:r>
              <a:rPr lang="en-US" sz="2600" dirty="0" smtClean="0"/>
              <a:t> How do you say__ in Spanish</a:t>
            </a:r>
          </a:p>
          <a:p>
            <a:r>
              <a:rPr lang="en-US" sz="2600" dirty="0" smtClean="0"/>
              <a:t>It’s called ___________.</a:t>
            </a:r>
          </a:p>
          <a:p>
            <a:endParaRPr lang="en-US" sz="2600" dirty="0" smtClean="0"/>
          </a:p>
          <a:p>
            <a:r>
              <a:rPr lang="en-US" sz="2600" dirty="0"/>
              <a:t>t</a:t>
            </a:r>
            <a:r>
              <a:rPr lang="en-US" sz="2600" dirty="0" smtClean="0"/>
              <a:t>he desk</a:t>
            </a:r>
          </a:p>
          <a:p>
            <a:r>
              <a:rPr lang="en-US" sz="2600" dirty="0" smtClean="0"/>
              <a:t>the pen</a:t>
            </a:r>
          </a:p>
          <a:p>
            <a:r>
              <a:rPr lang="en-US" sz="2600" dirty="0"/>
              <a:t>t</a:t>
            </a:r>
            <a:r>
              <a:rPr lang="en-US" sz="2600" dirty="0" smtClean="0"/>
              <a:t>he folder</a:t>
            </a:r>
          </a:p>
          <a:p>
            <a:r>
              <a:rPr lang="en-US" sz="2600" dirty="0"/>
              <a:t>t</a:t>
            </a:r>
            <a:r>
              <a:rPr lang="en-US" sz="2600" dirty="0" smtClean="0"/>
              <a:t>he pencil</a:t>
            </a:r>
          </a:p>
          <a:p>
            <a:r>
              <a:rPr lang="en-US" sz="2600" dirty="0"/>
              <a:t>t</a:t>
            </a:r>
            <a:r>
              <a:rPr lang="en-US" sz="2600" dirty="0" smtClean="0"/>
              <a:t>he notebook</a:t>
            </a:r>
          </a:p>
          <a:p>
            <a:r>
              <a:rPr lang="en-US" sz="2600" dirty="0"/>
              <a:t>t</a:t>
            </a:r>
            <a:r>
              <a:rPr lang="en-US" sz="2600" dirty="0" smtClean="0"/>
              <a:t>he piece of paper</a:t>
            </a:r>
          </a:p>
          <a:p>
            <a:r>
              <a:rPr lang="en-US" sz="2600" dirty="0" smtClean="0"/>
              <a:t>the book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662" y="404048"/>
            <a:ext cx="831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Ayuthaya"/>
                <a:cs typeface="Ayuthaya"/>
              </a:rPr>
              <a:t>Vocabulario de capítulo 2A</a:t>
            </a:r>
            <a:endParaRPr lang="en-US" sz="3400" dirty="0">
              <a:latin typeface="Ayuthaya"/>
              <a:cs typeface="Ayuthay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662" y="1019600"/>
            <a:ext cx="8312400" cy="58169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3300" dirty="0" err="1" smtClean="0"/>
              <a:t>primero</a:t>
            </a:r>
            <a:r>
              <a:rPr lang="en-US" sz="3300" dirty="0" smtClean="0"/>
              <a:t>/a</a:t>
            </a:r>
          </a:p>
          <a:p>
            <a:pPr algn="ctr"/>
            <a:r>
              <a:rPr lang="en-US" sz="3300" dirty="0" err="1" smtClean="0"/>
              <a:t>segundo</a:t>
            </a:r>
            <a:r>
              <a:rPr lang="en-US" sz="3300" dirty="0" smtClean="0"/>
              <a:t>/a</a:t>
            </a:r>
          </a:p>
          <a:p>
            <a:pPr algn="ctr"/>
            <a:r>
              <a:rPr lang="en-US" sz="3300" dirty="0" err="1" smtClean="0"/>
              <a:t>tercero</a:t>
            </a:r>
            <a:r>
              <a:rPr lang="en-US" sz="3300" dirty="0" smtClean="0"/>
              <a:t>/a</a:t>
            </a:r>
          </a:p>
          <a:p>
            <a:pPr algn="ctr"/>
            <a:r>
              <a:rPr lang="en-US" sz="3300" dirty="0" err="1" smtClean="0"/>
              <a:t>cuarto</a:t>
            </a:r>
            <a:r>
              <a:rPr lang="en-US" sz="3300" dirty="0" smtClean="0"/>
              <a:t>/a</a:t>
            </a:r>
          </a:p>
          <a:p>
            <a:pPr algn="ctr"/>
            <a:r>
              <a:rPr lang="en-US" sz="3300" dirty="0" err="1" smtClean="0"/>
              <a:t>quinto</a:t>
            </a:r>
            <a:r>
              <a:rPr lang="en-US" sz="3300" dirty="0" smtClean="0"/>
              <a:t>/a</a:t>
            </a:r>
          </a:p>
          <a:p>
            <a:pPr algn="ctr"/>
            <a:r>
              <a:rPr lang="en-US" sz="3300" dirty="0" err="1" smtClean="0"/>
              <a:t>sexto</a:t>
            </a:r>
            <a:r>
              <a:rPr lang="en-US" sz="3300" dirty="0" smtClean="0"/>
              <a:t>/a</a:t>
            </a:r>
          </a:p>
          <a:p>
            <a:pPr algn="ctr"/>
            <a:r>
              <a:rPr lang="en-US" sz="3300" dirty="0" err="1" smtClean="0"/>
              <a:t>séptimo</a:t>
            </a:r>
            <a:r>
              <a:rPr lang="en-US" sz="3300" dirty="0" smtClean="0"/>
              <a:t>/a</a:t>
            </a:r>
          </a:p>
          <a:p>
            <a:pPr algn="ctr"/>
            <a:r>
              <a:rPr lang="en-US" sz="3300" dirty="0" smtClean="0"/>
              <a:t>octavo/a</a:t>
            </a:r>
          </a:p>
          <a:p>
            <a:pPr algn="ctr"/>
            <a:r>
              <a:rPr lang="en-US" sz="3300" dirty="0" err="1" smtClean="0"/>
              <a:t>noveno</a:t>
            </a:r>
            <a:r>
              <a:rPr lang="en-US" sz="3300" dirty="0" smtClean="0"/>
              <a:t>/a</a:t>
            </a:r>
          </a:p>
          <a:p>
            <a:pPr algn="ctr"/>
            <a:r>
              <a:rPr lang="en-US" sz="3300" dirty="0" err="1" smtClean="0"/>
              <a:t>décimo</a:t>
            </a:r>
            <a:r>
              <a:rPr lang="en-US" sz="3300" dirty="0" smtClean="0"/>
              <a:t>/a</a:t>
            </a:r>
          </a:p>
          <a:p>
            <a:pPr algn="ctr"/>
            <a:endParaRPr lang="en-US" sz="3300" dirty="0" smtClean="0"/>
          </a:p>
          <a:p>
            <a:pPr algn="ctr"/>
            <a:r>
              <a:rPr lang="en-US" sz="3300" dirty="0" smtClean="0"/>
              <a:t>First</a:t>
            </a:r>
          </a:p>
          <a:p>
            <a:pPr algn="ctr"/>
            <a:r>
              <a:rPr lang="en-US" sz="3300" dirty="0" smtClean="0"/>
              <a:t>Second</a:t>
            </a:r>
          </a:p>
          <a:p>
            <a:pPr algn="ctr"/>
            <a:r>
              <a:rPr lang="en-US" sz="3300" dirty="0" smtClean="0"/>
              <a:t>Third</a:t>
            </a:r>
          </a:p>
          <a:p>
            <a:pPr algn="ctr"/>
            <a:r>
              <a:rPr lang="en-US" sz="3300" dirty="0" smtClean="0"/>
              <a:t>Fourth</a:t>
            </a:r>
          </a:p>
          <a:p>
            <a:pPr algn="ctr"/>
            <a:r>
              <a:rPr lang="en-US" sz="3300" dirty="0" smtClean="0"/>
              <a:t>Fifth</a:t>
            </a:r>
          </a:p>
          <a:p>
            <a:pPr algn="ctr"/>
            <a:r>
              <a:rPr lang="en-US" sz="3300" dirty="0" smtClean="0"/>
              <a:t>Sixth</a:t>
            </a:r>
          </a:p>
          <a:p>
            <a:pPr algn="ctr"/>
            <a:r>
              <a:rPr lang="en-US" sz="3300" dirty="0" smtClean="0"/>
              <a:t>Seventh</a:t>
            </a:r>
          </a:p>
          <a:p>
            <a:pPr algn="ctr"/>
            <a:r>
              <a:rPr lang="en-US" sz="3300" dirty="0" smtClean="0"/>
              <a:t>Eighth</a:t>
            </a:r>
          </a:p>
          <a:p>
            <a:pPr algn="ctr"/>
            <a:r>
              <a:rPr lang="en-US" sz="3300" dirty="0" smtClean="0"/>
              <a:t>Ninth</a:t>
            </a:r>
          </a:p>
          <a:p>
            <a:pPr algn="ctr"/>
            <a:r>
              <a:rPr lang="en-US" sz="3300" dirty="0" smtClean="0"/>
              <a:t>tenth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latin typeface="Ayuthaya"/>
                <a:cs typeface="Ayuthaya"/>
              </a:rPr>
              <a:t>Vocabulario de capítulo 2A</a:t>
            </a:r>
            <a:r>
              <a:rPr lang="en-US" dirty="0" smtClean="0">
                <a:latin typeface="Ayuthaya"/>
                <a:cs typeface="Ayuthaya"/>
              </a:rPr>
              <a:t/>
            </a:r>
            <a:br>
              <a:rPr lang="en-US" dirty="0" smtClean="0">
                <a:latin typeface="Ayuthaya"/>
                <a:cs typeface="Ayuthaya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900" y="793666"/>
            <a:ext cx="8716474" cy="60939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600" dirty="0" smtClean="0"/>
              <a:t>el </a:t>
            </a:r>
            <a:r>
              <a:rPr lang="en-US" sz="2600" dirty="0" err="1" smtClean="0"/>
              <a:t>almuerzo</a:t>
            </a:r>
            <a:endParaRPr lang="en-US" sz="2600" dirty="0" smtClean="0"/>
          </a:p>
          <a:p>
            <a:r>
              <a:rPr lang="en-US" sz="2600" dirty="0" smtClean="0"/>
              <a:t>la </a:t>
            </a:r>
            <a:r>
              <a:rPr lang="en-US" sz="2600" dirty="0" err="1" smtClean="0"/>
              <a:t>clase</a:t>
            </a:r>
            <a:endParaRPr lang="en-US" sz="2600" dirty="0" smtClean="0"/>
          </a:p>
          <a:p>
            <a:r>
              <a:rPr lang="en-US" sz="2600" dirty="0" smtClean="0"/>
              <a:t>la </a:t>
            </a:r>
            <a:r>
              <a:rPr lang="en-US" sz="2600" dirty="0" err="1" smtClean="0"/>
              <a:t>clase</a:t>
            </a:r>
            <a:r>
              <a:rPr lang="en-US" sz="2600" dirty="0" smtClean="0"/>
              <a:t> de……</a:t>
            </a:r>
          </a:p>
          <a:p>
            <a:r>
              <a:rPr lang="en-US" sz="2600" dirty="0" smtClean="0"/>
              <a:t>	arte</a:t>
            </a:r>
          </a:p>
          <a:p>
            <a:r>
              <a:rPr lang="en-US" sz="2600" dirty="0" smtClean="0"/>
              <a:t>	</a:t>
            </a:r>
            <a:r>
              <a:rPr lang="en-US" sz="2600" dirty="0" err="1" smtClean="0"/>
              <a:t>ciencias</a:t>
            </a:r>
            <a:r>
              <a:rPr lang="en-US" sz="2600" dirty="0" smtClean="0"/>
              <a:t> </a:t>
            </a:r>
            <a:r>
              <a:rPr lang="en-US" sz="2600" dirty="0" err="1" smtClean="0"/>
              <a:t>naturales</a:t>
            </a:r>
            <a:endParaRPr lang="en-US" sz="2600" dirty="0" smtClean="0"/>
          </a:p>
          <a:p>
            <a:r>
              <a:rPr lang="en-US" sz="2600" dirty="0" smtClean="0"/>
              <a:t>	</a:t>
            </a:r>
            <a:r>
              <a:rPr lang="en-US" sz="2600" dirty="0" err="1" smtClean="0"/>
              <a:t>ciencias</a:t>
            </a:r>
            <a:r>
              <a:rPr lang="en-US" sz="2600" dirty="0" smtClean="0"/>
              <a:t> </a:t>
            </a:r>
            <a:r>
              <a:rPr lang="en-US" sz="2600" dirty="0" err="1" smtClean="0"/>
              <a:t>sociales</a:t>
            </a:r>
            <a:endParaRPr lang="en-US" sz="2600" dirty="0" smtClean="0"/>
          </a:p>
          <a:p>
            <a:r>
              <a:rPr lang="en-US" sz="2600" dirty="0" smtClean="0"/>
              <a:t>	</a:t>
            </a:r>
            <a:r>
              <a:rPr lang="en-US" sz="2600" dirty="0" err="1" smtClean="0"/>
              <a:t>educación</a:t>
            </a:r>
            <a:r>
              <a:rPr lang="en-US" sz="2600" dirty="0" smtClean="0"/>
              <a:t> </a:t>
            </a:r>
            <a:r>
              <a:rPr lang="en-US" sz="2600" dirty="0" err="1" smtClean="0"/>
              <a:t>física</a:t>
            </a:r>
            <a:endParaRPr lang="en-US" sz="2600" dirty="0" smtClean="0"/>
          </a:p>
          <a:p>
            <a:r>
              <a:rPr lang="en-US" sz="2600" dirty="0" smtClean="0"/>
              <a:t>	</a:t>
            </a:r>
            <a:r>
              <a:rPr lang="en-US" sz="2600" dirty="0" err="1" smtClean="0"/>
              <a:t>español</a:t>
            </a:r>
            <a:endParaRPr lang="en-US" sz="2600" dirty="0" smtClean="0"/>
          </a:p>
          <a:p>
            <a:r>
              <a:rPr lang="en-US" sz="2600" dirty="0" smtClean="0"/>
              <a:t>	</a:t>
            </a:r>
            <a:r>
              <a:rPr lang="en-US" sz="2600" dirty="0" err="1" smtClean="0"/>
              <a:t>inglés</a:t>
            </a:r>
            <a:endParaRPr lang="en-US" sz="2600" dirty="0" smtClean="0"/>
          </a:p>
          <a:p>
            <a:r>
              <a:rPr lang="en-US" sz="2600" dirty="0" smtClean="0"/>
              <a:t> 	</a:t>
            </a:r>
            <a:r>
              <a:rPr lang="en-US" sz="2600" dirty="0" err="1" smtClean="0"/>
              <a:t>matemáticas</a:t>
            </a:r>
            <a:endParaRPr lang="en-US" sz="2600" dirty="0" smtClean="0"/>
          </a:p>
          <a:p>
            <a:r>
              <a:rPr lang="en-US" sz="2600" dirty="0" smtClean="0"/>
              <a:t>	</a:t>
            </a:r>
            <a:r>
              <a:rPr lang="en-US" sz="2600" dirty="0" err="1" smtClean="0"/>
              <a:t>tecnología</a:t>
            </a:r>
            <a:endParaRPr lang="en-US" sz="2600" dirty="0" smtClean="0"/>
          </a:p>
          <a:p>
            <a:r>
              <a:rPr lang="en-US" sz="2600" dirty="0" smtClean="0"/>
              <a:t>el </a:t>
            </a:r>
            <a:r>
              <a:rPr lang="en-US" sz="2600" dirty="0" err="1" smtClean="0"/>
              <a:t>horaraio</a:t>
            </a:r>
            <a:endParaRPr lang="en-US" sz="2600" dirty="0" smtClean="0"/>
          </a:p>
          <a:p>
            <a:r>
              <a:rPr lang="en-US" sz="2600" dirty="0" smtClean="0"/>
              <a:t>en la….. </a:t>
            </a:r>
            <a:r>
              <a:rPr lang="en-US" sz="2600" dirty="0" err="1" smtClean="0"/>
              <a:t>Hora</a:t>
            </a:r>
            <a:endParaRPr lang="en-US" sz="2600" dirty="0" smtClean="0"/>
          </a:p>
          <a:p>
            <a:r>
              <a:rPr lang="en-US" sz="2600" dirty="0" smtClean="0"/>
              <a:t>la </a:t>
            </a:r>
            <a:r>
              <a:rPr lang="en-US" sz="2600" dirty="0" err="1" smtClean="0"/>
              <a:t>tarea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lunch</a:t>
            </a:r>
          </a:p>
          <a:p>
            <a:r>
              <a:rPr lang="en-US" sz="2600" dirty="0" smtClean="0"/>
              <a:t>class</a:t>
            </a:r>
          </a:p>
          <a:p>
            <a:r>
              <a:rPr lang="en-US" sz="2600" dirty="0" smtClean="0"/>
              <a:t>……… class</a:t>
            </a:r>
          </a:p>
          <a:p>
            <a:r>
              <a:rPr lang="en-US" sz="2600" dirty="0" smtClean="0"/>
              <a:t>art</a:t>
            </a:r>
          </a:p>
          <a:p>
            <a:r>
              <a:rPr lang="en-US" sz="2600" dirty="0" smtClean="0"/>
              <a:t>science</a:t>
            </a:r>
          </a:p>
          <a:p>
            <a:r>
              <a:rPr lang="en-US" sz="2600" dirty="0" smtClean="0"/>
              <a:t>social studies</a:t>
            </a:r>
            <a:endParaRPr lang="en-US" dirty="0" smtClean="0"/>
          </a:p>
          <a:p>
            <a:r>
              <a:rPr lang="en-US" sz="2600" dirty="0" smtClean="0"/>
              <a:t>physical education</a:t>
            </a:r>
          </a:p>
          <a:p>
            <a:r>
              <a:rPr lang="en-US" sz="2600" dirty="0" smtClean="0"/>
              <a:t>Spanish</a:t>
            </a:r>
          </a:p>
          <a:p>
            <a:r>
              <a:rPr lang="en-US" sz="2600" dirty="0" smtClean="0"/>
              <a:t>English</a:t>
            </a:r>
          </a:p>
          <a:p>
            <a:r>
              <a:rPr lang="en-US" sz="2600" dirty="0" smtClean="0"/>
              <a:t>mathematics</a:t>
            </a:r>
          </a:p>
          <a:p>
            <a:r>
              <a:rPr lang="en-US" sz="2600" dirty="0" smtClean="0"/>
              <a:t>technology/computers</a:t>
            </a:r>
          </a:p>
          <a:p>
            <a:r>
              <a:rPr lang="en-US" sz="2600" dirty="0" smtClean="0"/>
              <a:t>schedule</a:t>
            </a:r>
          </a:p>
          <a:p>
            <a:r>
              <a:rPr lang="en-US" sz="2600" dirty="0" smtClean="0"/>
              <a:t>in the…. hour (class period)</a:t>
            </a:r>
          </a:p>
          <a:p>
            <a:r>
              <a:rPr lang="en-US" sz="2600" dirty="0" smtClean="0"/>
              <a:t>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Ayuthaya"/>
                <a:cs typeface="Ayuthaya"/>
              </a:rPr>
              <a:t>Vocabulario de capítulo 2A</a:t>
            </a:r>
            <a:r>
              <a:rPr lang="en-US" dirty="0" smtClean="0">
                <a:latin typeface="Ayuthaya"/>
                <a:cs typeface="Ayuthaya"/>
              </a:rPr>
              <a:t/>
            </a:r>
            <a:br>
              <a:rPr lang="en-US" dirty="0" smtClean="0">
                <a:latin typeface="Ayuthaya"/>
                <a:cs typeface="Ayuthaya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194" y="966831"/>
            <a:ext cx="8687611" cy="60478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700" dirty="0" smtClean="0"/>
              <a:t>la </a:t>
            </a:r>
            <a:r>
              <a:rPr lang="en-US" sz="2700" dirty="0" err="1" smtClean="0"/>
              <a:t>calculadora</a:t>
            </a:r>
            <a:endParaRPr lang="en-US" sz="2700" dirty="0" smtClean="0"/>
          </a:p>
          <a:p>
            <a:r>
              <a:rPr lang="en-US" sz="2700" dirty="0" smtClean="0"/>
              <a:t>la </a:t>
            </a:r>
            <a:r>
              <a:rPr lang="en-US" sz="2700" dirty="0" err="1" smtClean="0"/>
              <a:t>carpeta</a:t>
            </a:r>
            <a:r>
              <a:rPr lang="en-US" sz="2700" dirty="0" smtClean="0"/>
              <a:t> de </a:t>
            </a:r>
            <a:r>
              <a:rPr lang="en-US" sz="2700" dirty="0" err="1" smtClean="0"/>
              <a:t>argollas</a:t>
            </a:r>
            <a:endParaRPr lang="en-US" sz="2700" dirty="0" smtClean="0"/>
          </a:p>
          <a:p>
            <a:r>
              <a:rPr lang="en-US" sz="2700" dirty="0" smtClean="0"/>
              <a:t>el </a:t>
            </a:r>
            <a:r>
              <a:rPr lang="en-US" sz="2700" dirty="0" err="1" smtClean="0"/>
              <a:t>diccionario</a:t>
            </a:r>
            <a:endParaRPr lang="en-US" sz="2700" dirty="0" smtClean="0"/>
          </a:p>
          <a:p>
            <a:endParaRPr lang="en-US" sz="2700" dirty="0" smtClean="0"/>
          </a:p>
          <a:p>
            <a:endParaRPr lang="en-US" sz="2700" dirty="0" smtClean="0"/>
          </a:p>
          <a:p>
            <a:r>
              <a:rPr lang="en-US" sz="2700" dirty="0" err="1" smtClean="0"/>
              <a:t>aburrido</a:t>
            </a:r>
            <a:r>
              <a:rPr lang="en-US" sz="2700" dirty="0" smtClean="0"/>
              <a:t>/a</a:t>
            </a:r>
          </a:p>
          <a:p>
            <a:r>
              <a:rPr lang="en-US" sz="2700" dirty="0" err="1" smtClean="0"/>
              <a:t>difícil</a:t>
            </a:r>
            <a:endParaRPr lang="en-US" sz="2700" dirty="0" smtClean="0"/>
          </a:p>
          <a:p>
            <a:r>
              <a:rPr lang="en-US" sz="2700" dirty="0" err="1" smtClean="0"/>
              <a:t>divertido</a:t>
            </a:r>
            <a:r>
              <a:rPr lang="en-US" sz="2700" dirty="0" smtClean="0"/>
              <a:t>/a</a:t>
            </a:r>
          </a:p>
          <a:p>
            <a:r>
              <a:rPr lang="en-US" sz="2700" dirty="0" err="1" smtClean="0"/>
              <a:t>fácil</a:t>
            </a:r>
            <a:endParaRPr lang="en-US" sz="2700" dirty="0" smtClean="0"/>
          </a:p>
          <a:p>
            <a:r>
              <a:rPr lang="en-US" sz="2700" dirty="0" err="1" smtClean="0"/>
              <a:t>favorito</a:t>
            </a:r>
            <a:r>
              <a:rPr lang="en-US" sz="2700" dirty="0" smtClean="0"/>
              <a:t>/a</a:t>
            </a:r>
          </a:p>
          <a:p>
            <a:r>
              <a:rPr lang="en-US" sz="2700" dirty="0" err="1" smtClean="0"/>
              <a:t>interesante</a:t>
            </a:r>
            <a:endParaRPr lang="en-US" sz="2700" dirty="0" smtClean="0"/>
          </a:p>
          <a:p>
            <a:r>
              <a:rPr lang="en-US" sz="2700" dirty="0" err="1" smtClean="0"/>
              <a:t>más</a:t>
            </a:r>
            <a:r>
              <a:rPr lang="en-US" sz="2700" dirty="0" smtClean="0"/>
              <a:t>….</a:t>
            </a:r>
            <a:r>
              <a:rPr lang="en-US" sz="2700" dirty="0" err="1" smtClean="0"/>
              <a:t>que</a:t>
            </a:r>
            <a:endParaRPr lang="en-US" sz="2700" dirty="0" smtClean="0"/>
          </a:p>
          <a:p>
            <a:r>
              <a:rPr lang="en-US" sz="2700" dirty="0" err="1" smtClean="0"/>
              <a:t>práctico</a:t>
            </a:r>
            <a:r>
              <a:rPr lang="en-US" sz="2700" dirty="0" smtClean="0"/>
              <a:t>/a</a:t>
            </a:r>
          </a:p>
          <a:p>
            <a:endParaRPr lang="en-US" sz="2700" dirty="0" smtClean="0"/>
          </a:p>
          <a:p>
            <a:r>
              <a:rPr lang="en-US" sz="2700" dirty="0" smtClean="0"/>
              <a:t>calculator</a:t>
            </a:r>
          </a:p>
          <a:p>
            <a:r>
              <a:rPr lang="en-US" sz="2700" dirty="0" smtClean="0"/>
              <a:t>three- ring binder</a:t>
            </a:r>
          </a:p>
          <a:p>
            <a:r>
              <a:rPr lang="en-US" sz="2700" dirty="0" smtClean="0"/>
              <a:t>dictionary</a:t>
            </a:r>
          </a:p>
          <a:p>
            <a:endParaRPr lang="en-US" sz="2700" dirty="0" smtClean="0"/>
          </a:p>
          <a:p>
            <a:endParaRPr lang="en-US" sz="2700" dirty="0" smtClean="0"/>
          </a:p>
          <a:p>
            <a:r>
              <a:rPr lang="en-US" sz="2700" dirty="0" smtClean="0"/>
              <a:t>boring</a:t>
            </a:r>
          </a:p>
          <a:p>
            <a:r>
              <a:rPr lang="en-US" sz="2700" dirty="0" smtClean="0"/>
              <a:t>difficult</a:t>
            </a:r>
          </a:p>
          <a:p>
            <a:r>
              <a:rPr lang="en-US" sz="2700" dirty="0" smtClean="0"/>
              <a:t>amusing/ fun</a:t>
            </a:r>
          </a:p>
          <a:p>
            <a:r>
              <a:rPr lang="en-US" sz="2700" dirty="0" smtClean="0"/>
              <a:t>easy</a:t>
            </a:r>
          </a:p>
          <a:p>
            <a:r>
              <a:rPr lang="en-US" sz="2700" dirty="0" smtClean="0"/>
              <a:t>favorite</a:t>
            </a:r>
          </a:p>
          <a:p>
            <a:r>
              <a:rPr lang="en-US" sz="2700" dirty="0" smtClean="0"/>
              <a:t>interesting</a:t>
            </a:r>
          </a:p>
          <a:p>
            <a:r>
              <a:rPr lang="en-US" sz="2700" dirty="0" smtClean="0"/>
              <a:t>more…than</a:t>
            </a:r>
          </a:p>
          <a:p>
            <a:r>
              <a:rPr lang="en-US" sz="2700" dirty="0" smtClean="0"/>
              <a:t>practical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94" y="274638"/>
            <a:ext cx="8869806" cy="1143000"/>
          </a:xfrm>
        </p:spPr>
        <p:txBody>
          <a:bodyPr/>
          <a:lstStyle/>
          <a:p>
            <a:r>
              <a:rPr lang="en-US" sz="4000" dirty="0" smtClean="0">
                <a:latin typeface="Ayuthaya"/>
                <a:cs typeface="Ayuthaya"/>
              </a:rPr>
              <a:t>Los </a:t>
            </a:r>
            <a:r>
              <a:rPr lang="en-US" sz="4000" dirty="0" err="1" smtClean="0">
                <a:latin typeface="Ayuthaya"/>
                <a:cs typeface="Ayuthaya"/>
              </a:rPr>
              <a:t>Verbos</a:t>
            </a:r>
            <a:r>
              <a:rPr lang="en-US" dirty="0" smtClean="0">
                <a:latin typeface="Ayuthaya"/>
                <a:cs typeface="Ayuthaya"/>
              </a:rPr>
              <a:t/>
            </a:r>
            <a:br>
              <a:rPr lang="en-US" dirty="0" smtClean="0">
                <a:latin typeface="Ayuthaya"/>
                <a:cs typeface="Ayuthaya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194" y="925115"/>
            <a:ext cx="8869806" cy="60016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4800" dirty="0" err="1" smtClean="0"/>
              <a:t>e</a:t>
            </a:r>
            <a:r>
              <a:rPr lang="en-US" sz="4800" dirty="0" err="1" smtClean="0"/>
              <a:t>nseñar</a:t>
            </a:r>
            <a:endParaRPr lang="en-US" sz="4800" dirty="0" smtClean="0"/>
          </a:p>
          <a:p>
            <a:r>
              <a:rPr lang="en-US" sz="4800" dirty="0" err="1" smtClean="0"/>
              <a:t>e</a:t>
            </a:r>
            <a:r>
              <a:rPr lang="en-US" sz="4800" dirty="0" err="1" smtClean="0"/>
              <a:t>studiar</a:t>
            </a:r>
            <a:endParaRPr lang="en-US" sz="4800" dirty="0" smtClean="0"/>
          </a:p>
          <a:p>
            <a:r>
              <a:rPr lang="en-US" sz="4800" dirty="0" err="1" smtClean="0"/>
              <a:t>h</a:t>
            </a:r>
            <a:r>
              <a:rPr lang="en-US" sz="4800" dirty="0" err="1" smtClean="0"/>
              <a:t>ablar</a:t>
            </a:r>
            <a:endParaRPr lang="en-US" sz="4800" dirty="0" smtClean="0"/>
          </a:p>
          <a:p>
            <a:r>
              <a:rPr lang="en-US" sz="4800" dirty="0" err="1" smtClean="0"/>
              <a:t>n</a:t>
            </a:r>
            <a:r>
              <a:rPr lang="en-US" sz="4800" dirty="0" err="1" smtClean="0"/>
              <a:t>ecesitar</a:t>
            </a:r>
            <a:endParaRPr lang="en-US" sz="4800" dirty="0" smtClean="0"/>
          </a:p>
          <a:p>
            <a:endParaRPr lang="en-US" sz="4800" dirty="0" smtClean="0"/>
          </a:p>
          <a:p>
            <a:r>
              <a:rPr lang="en-US" sz="4800" dirty="0" err="1" smtClean="0"/>
              <a:t>Yo</a:t>
            </a:r>
            <a:r>
              <a:rPr lang="en-US" sz="4800" dirty="0" smtClean="0"/>
              <a:t> </a:t>
            </a:r>
            <a:r>
              <a:rPr lang="en-US" sz="4800" dirty="0" err="1" smtClean="0"/>
              <a:t>tengo</a:t>
            </a:r>
            <a:endParaRPr lang="en-US" sz="4800" dirty="0" smtClean="0"/>
          </a:p>
          <a:p>
            <a:r>
              <a:rPr lang="en-US" sz="4800" dirty="0" err="1" smtClean="0"/>
              <a:t>Tu</a:t>
            </a:r>
            <a:r>
              <a:rPr lang="en-US" sz="4800" dirty="0" smtClean="0"/>
              <a:t> </a:t>
            </a:r>
            <a:r>
              <a:rPr lang="en-US" sz="4800" dirty="0" err="1" smtClean="0"/>
              <a:t>t</a:t>
            </a:r>
            <a:r>
              <a:rPr lang="en-US" sz="4800" dirty="0" err="1" smtClean="0"/>
              <a:t>ienes</a:t>
            </a:r>
            <a:endParaRPr lang="en-US" sz="4800" dirty="0" smtClean="0"/>
          </a:p>
          <a:p>
            <a:endParaRPr lang="en-US" sz="4800" dirty="0" smtClean="0"/>
          </a:p>
          <a:p>
            <a:r>
              <a:rPr lang="en-US" sz="4800" dirty="0" smtClean="0"/>
              <a:t>to </a:t>
            </a:r>
            <a:r>
              <a:rPr lang="en-US" sz="4800" dirty="0" smtClean="0"/>
              <a:t>teach</a:t>
            </a:r>
          </a:p>
          <a:p>
            <a:r>
              <a:rPr lang="en-US" sz="4800" dirty="0" smtClean="0"/>
              <a:t>to study</a:t>
            </a:r>
          </a:p>
          <a:p>
            <a:r>
              <a:rPr lang="en-US" sz="4800" dirty="0" smtClean="0"/>
              <a:t>to speak</a:t>
            </a:r>
            <a:endParaRPr lang="en-US" sz="4800" dirty="0" smtClean="0"/>
          </a:p>
          <a:p>
            <a:r>
              <a:rPr lang="en-US" sz="4800" dirty="0" smtClean="0"/>
              <a:t>to need</a:t>
            </a:r>
          </a:p>
          <a:p>
            <a:endParaRPr lang="en-US" sz="4800" dirty="0" smtClean="0"/>
          </a:p>
          <a:p>
            <a:r>
              <a:rPr lang="en-US" sz="4800" dirty="0" smtClean="0"/>
              <a:t>I have </a:t>
            </a:r>
            <a:r>
              <a:rPr lang="en-US" sz="2800" dirty="0" smtClean="0"/>
              <a:t>(</a:t>
            </a:r>
            <a:r>
              <a:rPr lang="en-US" sz="2700" dirty="0" smtClean="0"/>
              <a:t>Conjugated)</a:t>
            </a:r>
            <a:endParaRPr lang="en-US" sz="4800" dirty="0" smtClean="0"/>
          </a:p>
          <a:p>
            <a:r>
              <a:rPr lang="en-US" sz="4800" dirty="0" smtClean="0"/>
              <a:t>You have </a:t>
            </a:r>
            <a:r>
              <a:rPr lang="en-US" sz="2000" dirty="0" smtClean="0"/>
              <a:t>(Conjugated)</a:t>
            </a:r>
          </a:p>
          <a:p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>
              <a:buNone/>
            </a:pPr>
            <a:r>
              <a:rPr lang="en-US" sz="3900" dirty="0" smtClean="0"/>
              <a:t>A </a:t>
            </a:r>
            <a:r>
              <a:rPr lang="en-US" sz="3900" dirty="0" err="1" smtClean="0"/>
              <a:t>ver</a:t>
            </a:r>
            <a:r>
              <a:rPr lang="en-US" sz="3900" dirty="0" smtClean="0"/>
              <a:t>…..</a:t>
            </a:r>
          </a:p>
          <a:p>
            <a:pPr>
              <a:buNone/>
            </a:pPr>
            <a:r>
              <a:rPr lang="en-US" sz="3900" dirty="0" smtClean="0"/>
              <a:t>Mucho</a:t>
            </a:r>
          </a:p>
          <a:p>
            <a:pPr>
              <a:buNone/>
            </a:pPr>
            <a:r>
              <a:rPr lang="en-US" sz="3900" dirty="0" smtClean="0"/>
              <a:t>Para</a:t>
            </a:r>
          </a:p>
          <a:p>
            <a:pPr>
              <a:buNone/>
            </a:pPr>
            <a:r>
              <a:rPr lang="en-US" sz="3900" dirty="0" smtClean="0"/>
              <a:t>¿</a:t>
            </a:r>
            <a:r>
              <a:rPr lang="en-US" sz="3900" dirty="0" err="1" smtClean="0"/>
              <a:t>Quién</a:t>
            </a:r>
            <a:r>
              <a:rPr lang="en-US" sz="3900" dirty="0" smtClean="0"/>
              <a:t>?</a:t>
            </a:r>
          </a:p>
          <a:p>
            <a:pPr>
              <a:buNone/>
            </a:pPr>
            <a:endParaRPr lang="en-US" sz="3900" dirty="0" smtClean="0"/>
          </a:p>
          <a:p>
            <a:pPr>
              <a:buNone/>
            </a:pPr>
            <a:r>
              <a:rPr lang="en-US" sz="3900" dirty="0" smtClean="0"/>
              <a:t>Let’s see</a:t>
            </a:r>
          </a:p>
          <a:p>
            <a:pPr>
              <a:buNone/>
            </a:pPr>
            <a:r>
              <a:rPr lang="en-US" sz="3900" dirty="0" smtClean="0"/>
              <a:t>A lot</a:t>
            </a:r>
          </a:p>
          <a:p>
            <a:pPr>
              <a:buNone/>
            </a:pPr>
            <a:r>
              <a:rPr lang="en-US" sz="3900" dirty="0" smtClean="0"/>
              <a:t>For</a:t>
            </a:r>
          </a:p>
          <a:p>
            <a:pPr>
              <a:buNone/>
            </a:pPr>
            <a:r>
              <a:rPr lang="en-US" sz="3900" dirty="0" smtClean="0"/>
              <a:t>Who?</a:t>
            </a:r>
            <a:endParaRPr lang="en-US" sz="3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Conjugation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8606" y="1417638"/>
          <a:ext cx="8855394" cy="513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697"/>
                <a:gridCol w="4427697"/>
              </a:tblGrid>
              <a:tr h="1434142">
                <a:tc>
                  <a:txBody>
                    <a:bodyPr/>
                    <a:lstStyle/>
                    <a:p>
                      <a:r>
                        <a:rPr lang="en-US" sz="46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Yo</a:t>
                      </a:r>
                      <a:r>
                        <a:rPr lang="en-US" sz="4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=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Nosotros</a:t>
                      </a:r>
                      <a:r>
                        <a:rPr lang="en-US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= We (</a:t>
                      </a:r>
                      <a:r>
                        <a:rPr lang="en-US" sz="23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mas</a:t>
                      </a:r>
                      <a:r>
                        <a:rPr lang="en-US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lang="en-US" sz="23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Mas</a:t>
                      </a:r>
                      <a:r>
                        <a:rPr lang="en-US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&amp;fem)</a:t>
                      </a:r>
                    </a:p>
                    <a:p>
                      <a:r>
                        <a:rPr lang="en-US" sz="23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Nosotras</a:t>
                      </a:r>
                      <a:r>
                        <a:rPr lang="en-US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= We (fem)</a:t>
                      </a:r>
                      <a:endParaRPr lang="en-US" sz="23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827992">
                <a:tc>
                  <a:txBody>
                    <a:bodyPr/>
                    <a:lstStyle/>
                    <a:p>
                      <a:r>
                        <a:rPr lang="en-US" sz="6200" dirty="0" err="1" smtClean="0">
                          <a:latin typeface="Arial"/>
                          <a:cs typeface="Arial"/>
                        </a:rPr>
                        <a:t>Tú</a:t>
                      </a:r>
                      <a:r>
                        <a:rPr lang="en-US" sz="6200" dirty="0" smtClean="0">
                          <a:latin typeface="Arial"/>
                          <a:cs typeface="Arial"/>
                        </a:rPr>
                        <a:t>= You</a:t>
                      </a:r>
                      <a:endParaRPr lang="en-US" sz="6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Vosotros</a:t>
                      </a:r>
                      <a:r>
                        <a:rPr lang="en-US" sz="2800" dirty="0" smtClean="0">
                          <a:latin typeface="Arial"/>
                          <a:cs typeface="Arial"/>
                        </a:rPr>
                        <a:t>= You all (</a:t>
                      </a:r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mas</a:t>
                      </a:r>
                      <a:r>
                        <a:rPr lang="en-US" sz="2800" dirty="0" smtClean="0">
                          <a:latin typeface="Arial"/>
                          <a:cs typeface="Arial"/>
                        </a:rPr>
                        <a:t>/ fem)</a:t>
                      </a:r>
                    </a:p>
                    <a:p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Vosotras</a:t>
                      </a:r>
                      <a:r>
                        <a:rPr lang="en-US" sz="2800" dirty="0" smtClean="0">
                          <a:latin typeface="Arial"/>
                          <a:cs typeface="Arial"/>
                        </a:rPr>
                        <a:t>=</a:t>
                      </a:r>
                      <a:r>
                        <a:rPr lang="en-US" sz="2800" baseline="0" dirty="0" smtClean="0">
                          <a:latin typeface="Arial"/>
                          <a:cs typeface="Arial"/>
                        </a:rPr>
                        <a:t> you all (fem)</a:t>
                      </a:r>
                    </a:p>
                    <a:p>
                      <a:pPr algn="ctr"/>
                      <a:r>
                        <a:rPr lang="en-US" sz="2800" baseline="0" dirty="0" smtClean="0">
                          <a:latin typeface="Arial"/>
                          <a:cs typeface="Arial"/>
                        </a:rPr>
                        <a:t>**Rarely Used Form**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871376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Arial"/>
                          <a:cs typeface="Arial"/>
                        </a:rPr>
                        <a:t>Él</a:t>
                      </a:r>
                      <a:r>
                        <a:rPr lang="en-US" sz="2500" dirty="0" smtClean="0">
                          <a:latin typeface="Arial"/>
                          <a:cs typeface="Arial"/>
                        </a:rPr>
                        <a:t>= he</a:t>
                      </a:r>
                    </a:p>
                    <a:p>
                      <a:r>
                        <a:rPr lang="en-US" sz="2500" dirty="0" smtClean="0">
                          <a:latin typeface="Arial"/>
                          <a:cs typeface="Arial"/>
                        </a:rPr>
                        <a:t>Ella= she</a:t>
                      </a:r>
                    </a:p>
                    <a:p>
                      <a:r>
                        <a:rPr lang="en-US" sz="2500" dirty="0" err="1" smtClean="0">
                          <a:latin typeface="Arial"/>
                          <a:cs typeface="Arial"/>
                        </a:rPr>
                        <a:t>Usted</a:t>
                      </a:r>
                      <a:r>
                        <a:rPr lang="en-US" sz="2500" baseline="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2500" baseline="0" dirty="0" err="1" smtClean="0">
                          <a:latin typeface="Arial"/>
                          <a:cs typeface="Arial"/>
                        </a:rPr>
                        <a:t>Ud</a:t>
                      </a:r>
                      <a:r>
                        <a:rPr lang="en-US" sz="2500" baseline="0" dirty="0" smtClean="0">
                          <a:latin typeface="Arial"/>
                          <a:cs typeface="Arial"/>
                        </a:rPr>
                        <a:t>.)= 1 Formal person</a:t>
                      </a:r>
                      <a:endParaRPr lang="en-US" sz="25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Arial"/>
                          <a:cs typeface="Arial"/>
                        </a:rPr>
                        <a:t>Ellos</a:t>
                      </a:r>
                      <a:r>
                        <a:rPr lang="en-US" sz="2500" dirty="0" smtClean="0">
                          <a:latin typeface="Arial"/>
                          <a:cs typeface="Arial"/>
                        </a:rPr>
                        <a:t>=</a:t>
                      </a:r>
                      <a:r>
                        <a:rPr lang="en-US" sz="2500" baseline="0" dirty="0" smtClean="0">
                          <a:latin typeface="Arial"/>
                          <a:cs typeface="Arial"/>
                        </a:rPr>
                        <a:t> They (</a:t>
                      </a:r>
                      <a:r>
                        <a:rPr lang="en-US" sz="2500" baseline="0" dirty="0" err="1" smtClean="0">
                          <a:latin typeface="Arial"/>
                          <a:cs typeface="Arial"/>
                        </a:rPr>
                        <a:t>mas</a:t>
                      </a:r>
                      <a:r>
                        <a:rPr lang="en-US" sz="2500" baseline="0" dirty="0" smtClean="0"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r>
                        <a:rPr lang="en-US" sz="2500" baseline="0" dirty="0" err="1" smtClean="0">
                          <a:latin typeface="Arial"/>
                          <a:cs typeface="Arial"/>
                        </a:rPr>
                        <a:t>Ellas</a:t>
                      </a:r>
                      <a:r>
                        <a:rPr lang="en-US" sz="2500" baseline="0" dirty="0" smtClean="0">
                          <a:latin typeface="Arial"/>
                          <a:cs typeface="Arial"/>
                        </a:rPr>
                        <a:t>= They (fem)</a:t>
                      </a:r>
                    </a:p>
                    <a:p>
                      <a:r>
                        <a:rPr lang="en-US" sz="2500" baseline="0" dirty="0" err="1" smtClean="0">
                          <a:latin typeface="Arial"/>
                          <a:cs typeface="Arial"/>
                        </a:rPr>
                        <a:t>Ustedes</a:t>
                      </a:r>
                      <a:r>
                        <a:rPr lang="en-US" sz="2500" baseline="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2500" baseline="0" dirty="0" err="1" smtClean="0">
                          <a:latin typeface="Arial"/>
                          <a:cs typeface="Arial"/>
                        </a:rPr>
                        <a:t>Uds</a:t>
                      </a:r>
                      <a:r>
                        <a:rPr lang="en-US" sz="2500" baseline="0" dirty="0" smtClean="0">
                          <a:latin typeface="Arial"/>
                          <a:cs typeface="Arial"/>
                        </a:rPr>
                        <a:t>.)= Many Formal people They</a:t>
                      </a:r>
                      <a:endParaRPr lang="en-US" sz="25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841501"/>
          </a:xfrm>
        </p:spPr>
        <p:txBody>
          <a:bodyPr/>
          <a:lstStyle/>
          <a:p>
            <a:r>
              <a:rPr lang="en-US" dirty="0" err="1" smtClean="0"/>
              <a:t>Hablar</a:t>
            </a:r>
            <a:r>
              <a:rPr lang="en-US" dirty="0" smtClean="0"/>
              <a:t>= To Speak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9366" y="2228533"/>
          <a:ext cx="860045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0229"/>
                <a:gridCol w="4300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300" b="0" dirty="0" err="1" smtClean="0">
                          <a:solidFill>
                            <a:srgbClr val="000000"/>
                          </a:solidFill>
                        </a:rPr>
                        <a:t>Yo</a:t>
                      </a:r>
                      <a:r>
                        <a:rPr lang="en-US" sz="4300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4300" b="1" dirty="0" err="1" smtClean="0">
                          <a:solidFill>
                            <a:srgbClr val="000000"/>
                          </a:solidFill>
                        </a:rPr>
                        <a:t>hablo</a:t>
                      </a:r>
                      <a:endParaRPr lang="en-US" sz="4300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43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b="0" dirty="0" err="1" smtClean="0">
                          <a:solidFill>
                            <a:srgbClr val="000000"/>
                          </a:solidFill>
                        </a:rPr>
                        <a:t>Nosotros</a:t>
                      </a:r>
                      <a:r>
                        <a:rPr lang="en-US" sz="4300" b="0" dirty="0" smtClean="0">
                          <a:solidFill>
                            <a:srgbClr val="000000"/>
                          </a:solidFill>
                        </a:rPr>
                        <a:t>/as </a:t>
                      </a:r>
                      <a:r>
                        <a:rPr lang="en-US" sz="4300" dirty="0" err="1" smtClean="0">
                          <a:solidFill>
                            <a:srgbClr val="000000"/>
                          </a:solidFill>
                        </a:rPr>
                        <a:t>hablamos</a:t>
                      </a:r>
                      <a:endParaRPr lang="en-US" sz="43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300" dirty="0" err="1" smtClean="0">
                          <a:solidFill>
                            <a:srgbClr val="000000"/>
                          </a:solidFill>
                        </a:rPr>
                        <a:t>Tú</a:t>
                      </a:r>
                      <a:r>
                        <a:rPr lang="en-US" sz="43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4300" b="1" dirty="0" err="1" smtClean="0">
                          <a:solidFill>
                            <a:srgbClr val="000000"/>
                          </a:solidFill>
                        </a:rPr>
                        <a:t>hablas</a:t>
                      </a:r>
                      <a:endParaRPr lang="en-US" sz="4300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43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err="1" smtClean="0">
                          <a:solidFill>
                            <a:srgbClr val="000000"/>
                          </a:solidFill>
                        </a:rPr>
                        <a:t>Vosotros</a:t>
                      </a:r>
                      <a:r>
                        <a:rPr lang="en-US" sz="4300" dirty="0" smtClean="0">
                          <a:solidFill>
                            <a:srgbClr val="000000"/>
                          </a:solidFill>
                        </a:rPr>
                        <a:t>/as </a:t>
                      </a:r>
                      <a:r>
                        <a:rPr lang="en-US" sz="4300" b="1" dirty="0" err="1" smtClean="0">
                          <a:solidFill>
                            <a:srgbClr val="000000"/>
                          </a:solidFill>
                        </a:rPr>
                        <a:t>habláis</a:t>
                      </a:r>
                      <a:endParaRPr lang="en-US" sz="43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300" dirty="0" err="1" smtClean="0">
                          <a:solidFill>
                            <a:srgbClr val="000000"/>
                          </a:solidFill>
                        </a:rPr>
                        <a:t>Él</a:t>
                      </a:r>
                      <a:r>
                        <a:rPr lang="en-US" sz="4300" dirty="0" smtClean="0">
                          <a:solidFill>
                            <a:srgbClr val="000000"/>
                          </a:solidFill>
                        </a:rPr>
                        <a:t>/ </a:t>
                      </a:r>
                      <a:r>
                        <a:rPr lang="en-US" sz="4300" dirty="0" err="1" smtClean="0">
                          <a:solidFill>
                            <a:srgbClr val="000000"/>
                          </a:solidFill>
                        </a:rPr>
                        <a:t>ella</a:t>
                      </a:r>
                      <a:r>
                        <a:rPr lang="en-US" sz="43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43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4300" baseline="0" dirty="0" err="1" smtClean="0">
                          <a:solidFill>
                            <a:srgbClr val="000000"/>
                          </a:solidFill>
                        </a:rPr>
                        <a:t>Ud</a:t>
                      </a:r>
                      <a:r>
                        <a:rPr lang="en-US" sz="4300" baseline="0" dirty="0" smtClean="0">
                          <a:solidFill>
                            <a:srgbClr val="000000"/>
                          </a:solidFill>
                        </a:rPr>
                        <a:t>. </a:t>
                      </a:r>
                      <a:r>
                        <a:rPr lang="en-US" sz="4300" b="1" baseline="0" dirty="0" err="1" smtClean="0">
                          <a:solidFill>
                            <a:srgbClr val="000000"/>
                          </a:solidFill>
                        </a:rPr>
                        <a:t>habla</a:t>
                      </a:r>
                      <a:endParaRPr lang="en-US" sz="43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300" dirty="0" err="1" smtClean="0">
                          <a:solidFill>
                            <a:srgbClr val="000000"/>
                          </a:solidFill>
                        </a:rPr>
                        <a:t>Ellos/Ellas/Uds</a:t>
                      </a:r>
                      <a:r>
                        <a:rPr lang="en-US" sz="4300" dirty="0" smtClean="0">
                          <a:solidFill>
                            <a:srgbClr val="000000"/>
                          </a:solidFill>
                        </a:rPr>
                        <a:t>. </a:t>
                      </a:r>
                      <a:r>
                        <a:rPr lang="en-US" sz="4300" b="1" dirty="0" err="1" smtClean="0">
                          <a:solidFill>
                            <a:srgbClr val="000000"/>
                          </a:solidFill>
                        </a:rPr>
                        <a:t>hablan</a:t>
                      </a:r>
                      <a:endParaRPr lang="en-US" sz="43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1036</Words>
  <Application>Microsoft Macintosh PowerPoint</Application>
  <PresentationFormat>On-screen Show (4:3)</PresentationFormat>
  <Paragraphs>331</Paragraphs>
  <Slides>21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Travelogue</vt:lpstr>
      <vt:lpstr>   Capítulo 2A  Tu día en la escuela</vt:lpstr>
      <vt:lpstr>Common Classroom Phrases</vt:lpstr>
      <vt:lpstr>Slide 3</vt:lpstr>
      <vt:lpstr>Vocabulario de capítulo 2A </vt:lpstr>
      <vt:lpstr>Vocabulario de capítulo 2A </vt:lpstr>
      <vt:lpstr>Los Verbos </vt:lpstr>
      <vt:lpstr>Extras</vt:lpstr>
      <vt:lpstr>Verb Conjugation Chart</vt:lpstr>
      <vt:lpstr>Hablar= To Speak</vt:lpstr>
      <vt:lpstr>Capítulo 2B Tu sala de clases</vt:lpstr>
      <vt:lpstr>Actividad 1</vt:lpstr>
      <vt:lpstr>Más Vocabulario</vt:lpstr>
      <vt:lpstr>la computadora- the computer</vt:lpstr>
      <vt:lpstr>EXTRAS</vt:lpstr>
      <vt:lpstr>Indicating Location </vt:lpstr>
      <vt:lpstr>Indicating possession 2B</vt:lpstr>
      <vt:lpstr>To identify </vt:lpstr>
      <vt:lpstr>Estar- to be (Irregular verb) 2B it tells how someone feels or where someone or something is located.</vt:lpstr>
      <vt:lpstr>Actividad Whiteboards</vt:lpstr>
      <vt:lpstr>Slide 20</vt:lpstr>
      <vt:lpstr>Slide 21</vt:lpstr>
    </vt:vector>
  </TitlesOfParts>
  <Company>East Detroit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la clase</dc:title>
  <dc:creator>East Detroit Public Schools</dc:creator>
  <cp:lastModifiedBy>East Detroit Public Schools</cp:lastModifiedBy>
  <cp:revision>24</cp:revision>
  <cp:lastPrinted>2012-11-16T16:15:15Z</cp:lastPrinted>
  <dcterms:created xsi:type="dcterms:W3CDTF">2013-04-09T11:30:06Z</dcterms:created>
  <dcterms:modified xsi:type="dcterms:W3CDTF">2013-04-09T12:05:43Z</dcterms:modified>
</cp:coreProperties>
</file>